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0071100" cy="7562850"/>
  <p:notesSz cx="100711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5808" y="2344483"/>
            <a:ext cx="8565833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1617" y="4235196"/>
            <a:ext cx="7054215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3872" y="1739455"/>
            <a:ext cx="4383691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9886" y="1739455"/>
            <a:ext cx="4383691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3872" y="302514"/>
            <a:ext cx="9069705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3872" y="1739455"/>
            <a:ext cx="9069705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26333" y="7033450"/>
            <a:ext cx="322478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3872" y="7033450"/>
            <a:ext cx="2317813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55764" y="7033450"/>
            <a:ext cx="2317813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Relationship Id="rId56" Type="http://schemas.openxmlformats.org/officeDocument/2006/relationships/image" Target="../media/image55.png"/><Relationship Id="rId57" Type="http://schemas.openxmlformats.org/officeDocument/2006/relationships/image" Target="../media/image56.png"/><Relationship Id="rId58" Type="http://schemas.openxmlformats.org/officeDocument/2006/relationships/image" Target="../media/image57.png"/><Relationship Id="rId59" Type="http://schemas.openxmlformats.org/officeDocument/2006/relationships/image" Target="../media/image58.png"/><Relationship Id="rId60" Type="http://schemas.openxmlformats.org/officeDocument/2006/relationships/image" Target="../media/image59.png"/><Relationship Id="rId61" Type="http://schemas.openxmlformats.org/officeDocument/2006/relationships/image" Target="../media/image60.png"/><Relationship Id="rId62" Type="http://schemas.openxmlformats.org/officeDocument/2006/relationships/image" Target="../media/image61.png"/><Relationship Id="rId63" Type="http://schemas.openxmlformats.org/officeDocument/2006/relationships/image" Target="../media/image62.png"/><Relationship Id="rId64" Type="http://schemas.openxmlformats.org/officeDocument/2006/relationships/image" Target="../media/image63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8.png"/><Relationship Id="rId3" Type="http://schemas.openxmlformats.org/officeDocument/2006/relationships/image" Target="../media/image119.jpg"/><Relationship Id="rId4" Type="http://schemas.openxmlformats.org/officeDocument/2006/relationships/image" Target="../media/image120.jpg"/><Relationship Id="rId5" Type="http://schemas.openxmlformats.org/officeDocument/2006/relationships/image" Target="../media/image121.jpg"/><Relationship Id="rId6" Type="http://schemas.openxmlformats.org/officeDocument/2006/relationships/image" Target="../media/image122.jpg"/><Relationship Id="rId7" Type="http://schemas.openxmlformats.org/officeDocument/2006/relationships/image" Target="../media/image123.jpg"/><Relationship Id="rId8" Type="http://schemas.openxmlformats.org/officeDocument/2006/relationships/image" Target="../media/image124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5.png"/><Relationship Id="rId3" Type="http://schemas.openxmlformats.org/officeDocument/2006/relationships/image" Target="../media/image126.jpg"/><Relationship Id="rId4" Type="http://schemas.openxmlformats.org/officeDocument/2006/relationships/image" Target="../media/image127.png"/><Relationship Id="rId5" Type="http://schemas.openxmlformats.org/officeDocument/2006/relationships/image" Target="../media/image128.jpg"/><Relationship Id="rId6" Type="http://schemas.openxmlformats.org/officeDocument/2006/relationships/image" Target="../media/image129.jpg"/><Relationship Id="rId7" Type="http://schemas.openxmlformats.org/officeDocument/2006/relationships/image" Target="../media/image130.jpg"/><Relationship Id="rId8" Type="http://schemas.openxmlformats.org/officeDocument/2006/relationships/image" Target="../media/image131.jpg"/><Relationship Id="rId9" Type="http://schemas.openxmlformats.org/officeDocument/2006/relationships/image" Target="../media/image132.jpg"/><Relationship Id="rId10" Type="http://schemas.openxmlformats.org/officeDocument/2006/relationships/image" Target="../media/image133.jpg"/><Relationship Id="rId11" Type="http://schemas.openxmlformats.org/officeDocument/2006/relationships/image" Target="../media/image134.png"/><Relationship Id="rId12" Type="http://schemas.openxmlformats.org/officeDocument/2006/relationships/image" Target="../media/image135.jpg"/><Relationship Id="rId13" Type="http://schemas.openxmlformats.org/officeDocument/2006/relationships/image" Target="../media/image136.jpg"/><Relationship Id="rId14" Type="http://schemas.openxmlformats.org/officeDocument/2006/relationships/image" Target="../media/image137.jpg"/><Relationship Id="rId15" Type="http://schemas.openxmlformats.org/officeDocument/2006/relationships/image" Target="../media/image138.png"/><Relationship Id="rId16" Type="http://schemas.openxmlformats.org/officeDocument/2006/relationships/image" Target="../media/image139.jpg"/><Relationship Id="rId17" Type="http://schemas.openxmlformats.org/officeDocument/2006/relationships/image" Target="../media/image140.jpg"/><Relationship Id="rId18" Type="http://schemas.openxmlformats.org/officeDocument/2006/relationships/image" Target="../media/image141.jpg"/><Relationship Id="rId19" Type="http://schemas.openxmlformats.org/officeDocument/2006/relationships/image" Target="../media/image142.jpg"/><Relationship Id="rId20" Type="http://schemas.openxmlformats.org/officeDocument/2006/relationships/image" Target="../media/image143.jpg"/><Relationship Id="rId21" Type="http://schemas.openxmlformats.org/officeDocument/2006/relationships/image" Target="../media/image144.jpg"/><Relationship Id="rId22" Type="http://schemas.openxmlformats.org/officeDocument/2006/relationships/image" Target="../media/image145.jpg"/><Relationship Id="rId23" Type="http://schemas.openxmlformats.org/officeDocument/2006/relationships/image" Target="../media/image146.jpg"/><Relationship Id="rId24" Type="http://schemas.openxmlformats.org/officeDocument/2006/relationships/image" Target="../media/image147.jpg"/><Relationship Id="rId25" Type="http://schemas.openxmlformats.org/officeDocument/2006/relationships/image" Target="../media/image148.png"/><Relationship Id="rId26" Type="http://schemas.openxmlformats.org/officeDocument/2006/relationships/image" Target="../media/image149.jpg"/><Relationship Id="rId27" Type="http://schemas.openxmlformats.org/officeDocument/2006/relationships/image" Target="../media/image150.jpg"/><Relationship Id="rId28" Type="http://schemas.openxmlformats.org/officeDocument/2006/relationships/image" Target="../media/image151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2.png"/><Relationship Id="rId3" Type="http://schemas.openxmlformats.org/officeDocument/2006/relationships/image" Target="../media/image153.jpg"/><Relationship Id="rId4" Type="http://schemas.openxmlformats.org/officeDocument/2006/relationships/image" Target="../media/image154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5.png"/><Relationship Id="rId3" Type="http://schemas.openxmlformats.org/officeDocument/2006/relationships/image" Target="../media/image156.jpg"/><Relationship Id="rId4" Type="http://schemas.openxmlformats.org/officeDocument/2006/relationships/image" Target="../media/image157.jpg"/><Relationship Id="rId5" Type="http://schemas.openxmlformats.org/officeDocument/2006/relationships/image" Target="../media/image158.jpg"/><Relationship Id="rId6" Type="http://schemas.openxmlformats.org/officeDocument/2006/relationships/image" Target="../media/image159.png"/><Relationship Id="rId7" Type="http://schemas.openxmlformats.org/officeDocument/2006/relationships/image" Target="../media/image160.png"/><Relationship Id="rId8" Type="http://schemas.openxmlformats.org/officeDocument/2006/relationships/image" Target="../media/image161.png"/><Relationship Id="rId9" Type="http://schemas.openxmlformats.org/officeDocument/2006/relationships/image" Target="../media/image162.jpg"/><Relationship Id="rId10" Type="http://schemas.openxmlformats.org/officeDocument/2006/relationships/image" Target="../media/image163.jpg"/><Relationship Id="rId11" Type="http://schemas.openxmlformats.org/officeDocument/2006/relationships/image" Target="../media/image164.jpg"/><Relationship Id="rId12" Type="http://schemas.openxmlformats.org/officeDocument/2006/relationships/image" Target="../media/image165.jpg"/><Relationship Id="rId13" Type="http://schemas.openxmlformats.org/officeDocument/2006/relationships/image" Target="../media/image166.jpg"/><Relationship Id="rId14" Type="http://schemas.openxmlformats.org/officeDocument/2006/relationships/image" Target="../media/image167.png"/><Relationship Id="rId15" Type="http://schemas.openxmlformats.org/officeDocument/2006/relationships/image" Target="../media/image168.jpg"/><Relationship Id="rId16" Type="http://schemas.openxmlformats.org/officeDocument/2006/relationships/image" Target="../media/image169.jpg"/><Relationship Id="rId17" Type="http://schemas.openxmlformats.org/officeDocument/2006/relationships/image" Target="../media/image170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1.png"/><Relationship Id="rId3" Type="http://schemas.openxmlformats.org/officeDocument/2006/relationships/image" Target="../media/image172.jpg"/><Relationship Id="rId4" Type="http://schemas.openxmlformats.org/officeDocument/2006/relationships/hyperlink" Target="mailto:market@pozp.ru" TargetMode="External"/><Relationship Id="rId5" Type="http://schemas.openxmlformats.org/officeDocument/2006/relationships/image" Target="../media/image173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jpg"/><Relationship Id="rId3" Type="http://schemas.openxmlformats.org/officeDocument/2006/relationships/image" Target="../media/image65.png"/><Relationship Id="rId4" Type="http://schemas.openxmlformats.org/officeDocument/2006/relationships/image" Target="../media/image66.jpg"/><Relationship Id="rId5" Type="http://schemas.openxmlformats.org/officeDocument/2006/relationships/image" Target="../media/image67.jp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9" Type="http://schemas.openxmlformats.org/officeDocument/2006/relationships/image" Target="../media/image71.png"/><Relationship Id="rId10" Type="http://schemas.openxmlformats.org/officeDocument/2006/relationships/image" Target="../media/image72.png"/><Relationship Id="rId11" Type="http://schemas.openxmlformats.org/officeDocument/2006/relationships/image" Target="../media/image73.png"/><Relationship Id="rId12" Type="http://schemas.openxmlformats.org/officeDocument/2006/relationships/image" Target="../media/image74.png"/><Relationship Id="rId13" Type="http://schemas.openxmlformats.org/officeDocument/2006/relationships/image" Target="../media/image75.png"/><Relationship Id="rId14" Type="http://schemas.openxmlformats.org/officeDocument/2006/relationships/image" Target="../media/image76.png"/><Relationship Id="rId15" Type="http://schemas.openxmlformats.org/officeDocument/2006/relationships/image" Target="../media/image77.png"/><Relationship Id="rId16" Type="http://schemas.openxmlformats.org/officeDocument/2006/relationships/image" Target="../media/image78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9.jpg"/><Relationship Id="rId3" Type="http://schemas.openxmlformats.org/officeDocument/2006/relationships/image" Target="../media/image80.png"/><Relationship Id="rId4" Type="http://schemas.openxmlformats.org/officeDocument/2006/relationships/image" Target="../media/image81.jp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image" Target="../media/image84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5.jpg"/><Relationship Id="rId3" Type="http://schemas.openxmlformats.org/officeDocument/2006/relationships/image" Target="../media/image86.png"/><Relationship Id="rId4" Type="http://schemas.openxmlformats.org/officeDocument/2006/relationships/image" Target="../media/image87.jpg"/><Relationship Id="rId5" Type="http://schemas.openxmlformats.org/officeDocument/2006/relationships/image" Target="../media/image88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9.jpg"/><Relationship Id="rId3" Type="http://schemas.openxmlformats.org/officeDocument/2006/relationships/image" Target="../media/image90.png"/><Relationship Id="rId4" Type="http://schemas.openxmlformats.org/officeDocument/2006/relationships/image" Target="../media/image91.jpg"/><Relationship Id="rId5" Type="http://schemas.openxmlformats.org/officeDocument/2006/relationships/image" Target="../media/image92.png"/><Relationship Id="rId6" Type="http://schemas.openxmlformats.org/officeDocument/2006/relationships/image" Target="../media/image93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4.jpg"/><Relationship Id="rId3" Type="http://schemas.openxmlformats.org/officeDocument/2006/relationships/image" Target="../media/image95.png"/><Relationship Id="rId4" Type="http://schemas.openxmlformats.org/officeDocument/2006/relationships/image" Target="../media/image96.jpg"/><Relationship Id="rId5" Type="http://schemas.openxmlformats.org/officeDocument/2006/relationships/image" Target="../media/image97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8.jpg"/><Relationship Id="rId3" Type="http://schemas.openxmlformats.org/officeDocument/2006/relationships/image" Target="../media/image99.png"/><Relationship Id="rId4" Type="http://schemas.openxmlformats.org/officeDocument/2006/relationships/image" Target="../media/image100.jpg"/><Relationship Id="rId5" Type="http://schemas.openxmlformats.org/officeDocument/2006/relationships/image" Target="../media/image101.png"/><Relationship Id="rId6" Type="http://schemas.openxmlformats.org/officeDocument/2006/relationships/image" Target="../media/image102.png"/><Relationship Id="rId7" Type="http://schemas.openxmlformats.org/officeDocument/2006/relationships/image" Target="../media/image103.png"/><Relationship Id="rId8" Type="http://schemas.openxmlformats.org/officeDocument/2006/relationships/image" Target="../media/image104.png"/><Relationship Id="rId9" Type="http://schemas.openxmlformats.org/officeDocument/2006/relationships/image" Target="../media/image105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6.png"/><Relationship Id="rId3" Type="http://schemas.openxmlformats.org/officeDocument/2006/relationships/image" Target="../media/image107.jpg"/><Relationship Id="rId4" Type="http://schemas.openxmlformats.org/officeDocument/2006/relationships/image" Target="../media/image108.jpg"/><Relationship Id="rId5" Type="http://schemas.openxmlformats.org/officeDocument/2006/relationships/image" Target="../media/image109.jpg"/><Relationship Id="rId6" Type="http://schemas.openxmlformats.org/officeDocument/2006/relationships/image" Target="../media/image110.jpg"/><Relationship Id="rId7" Type="http://schemas.openxmlformats.org/officeDocument/2006/relationships/image" Target="../media/image111.jpg"/><Relationship Id="rId8" Type="http://schemas.openxmlformats.org/officeDocument/2006/relationships/image" Target="../media/image112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3.png"/><Relationship Id="rId3" Type="http://schemas.openxmlformats.org/officeDocument/2006/relationships/image" Target="../media/image114.jpg"/><Relationship Id="rId4" Type="http://schemas.openxmlformats.org/officeDocument/2006/relationships/image" Target="../media/image115.jpg"/><Relationship Id="rId5" Type="http://schemas.openxmlformats.org/officeDocument/2006/relationships/image" Target="../media/image116.jpg"/><Relationship Id="rId6" Type="http://schemas.openxmlformats.org/officeDocument/2006/relationships/image" Target="../media/image117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5164" cy="75567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946397" y="503681"/>
            <a:ext cx="2434589" cy="2403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12036" y="3639311"/>
            <a:ext cx="3726179" cy="832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97914" y="3638550"/>
            <a:ext cx="2770178" cy="833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54558" y="4710684"/>
            <a:ext cx="2865119" cy="8420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65982" y="4704588"/>
            <a:ext cx="2087879" cy="6576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878817" y="4897373"/>
            <a:ext cx="169545" cy="463550"/>
          </a:xfrm>
          <a:custGeom>
            <a:avLst/>
            <a:gdLst/>
            <a:ahLst/>
            <a:cxnLst/>
            <a:rect l="l" t="t" r="r" b="b"/>
            <a:pathLst>
              <a:path w="169545" h="463550">
                <a:moveTo>
                  <a:pt x="106679" y="457768"/>
                </a:moveTo>
                <a:lnTo>
                  <a:pt x="106679" y="323088"/>
                </a:lnTo>
                <a:lnTo>
                  <a:pt x="104953" y="343221"/>
                </a:lnTo>
                <a:lnTo>
                  <a:pt x="102012" y="361283"/>
                </a:lnTo>
                <a:lnTo>
                  <a:pt x="85034" y="402347"/>
                </a:lnTo>
                <a:lnTo>
                  <a:pt x="58673" y="416814"/>
                </a:lnTo>
                <a:lnTo>
                  <a:pt x="45231" y="413527"/>
                </a:lnTo>
                <a:lnTo>
                  <a:pt x="32289" y="403669"/>
                </a:lnTo>
                <a:lnTo>
                  <a:pt x="19776" y="387238"/>
                </a:lnTo>
                <a:lnTo>
                  <a:pt x="7619" y="364236"/>
                </a:lnTo>
                <a:lnTo>
                  <a:pt x="5333" y="367284"/>
                </a:lnTo>
                <a:lnTo>
                  <a:pt x="2285" y="369570"/>
                </a:lnTo>
                <a:lnTo>
                  <a:pt x="0" y="372618"/>
                </a:lnTo>
                <a:lnTo>
                  <a:pt x="13120" y="412182"/>
                </a:lnTo>
                <a:lnTo>
                  <a:pt x="30670" y="440531"/>
                </a:lnTo>
                <a:lnTo>
                  <a:pt x="52506" y="457592"/>
                </a:lnTo>
                <a:lnTo>
                  <a:pt x="78485" y="463296"/>
                </a:lnTo>
                <a:lnTo>
                  <a:pt x="98476" y="460998"/>
                </a:lnTo>
                <a:lnTo>
                  <a:pt x="106679" y="457768"/>
                </a:lnTo>
                <a:close/>
              </a:path>
              <a:path w="169545" h="463550">
                <a:moveTo>
                  <a:pt x="166877" y="108966"/>
                </a:moveTo>
                <a:lnTo>
                  <a:pt x="163353" y="64198"/>
                </a:lnTo>
                <a:lnTo>
                  <a:pt x="140124" y="16716"/>
                </a:lnTo>
                <a:lnTo>
                  <a:pt x="100583" y="0"/>
                </a:lnTo>
                <a:lnTo>
                  <a:pt x="90999" y="857"/>
                </a:lnTo>
                <a:lnTo>
                  <a:pt x="80486" y="3429"/>
                </a:lnTo>
                <a:lnTo>
                  <a:pt x="68972" y="7715"/>
                </a:lnTo>
                <a:lnTo>
                  <a:pt x="56387" y="13716"/>
                </a:lnTo>
                <a:lnTo>
                  <a:pt x="51053" y="17526"/>
                </a:lnTo>
                <a:lnTo>
                  <a:pt x="47243" y="18288"/>
                </a:lnTo>
                <a:lnTo>
                  <a:pt x="41909" y="18288"/>
                </a:lnTo>
                <a:lnTo>
                  <a:pt x="38861" y="12954"/>
                </a:lnTo>
                <a:lnTo>
                  <a:pt x="36575" y="0"/>
                </a:lnTo>
                <a:lnTo>
                  <a:pt x="28193" y="0"/>
                </a:lnTo>
                <a:lnTo>
                  <a:pt x="19811" y="136398"/>
                </a:lnTo>
                <a:lnTo>
                  <a:pt x="28193" y="136398"/>
                </a:lnTo>
                <a:lnTo>
                  <a:pt x="36337" y="91392"/>
                </a:lnTo>
                <a:lnTo>
                  <a:pt x="47053" y="59245"/>
                </a:lnTo>
                <a:lnTo>
                  <a:pt x="60340" y="39957"/>
                </a:lnTo>
                <a:lnTo>
                  <a:pt x="76199" y="33528"/>
                </a:lnTo>
                <a:lnTo>
                  <a:pt x="83760" y="34956"/>
                </a:lnTo>
                <a:lnTo>
                  <a:pt x="104120" y="69068"/>
                </a:lnTo>
                <a:lnTo>
                  <a:pt x="107763" y="457342"/>
                </a:lnTo>
                <a:lnTo>
                  <a:pt x="112775" y="455369"/>
                </a:lnTo>
                <a:lnTo>
                  <a:pt x="112775" y="214884"/>
                </a:lnTo>
                <a:lnTo>
                  <a:pt x="135374" y="198441"/>
                </a:lnTo>
                <a:lnTo>
                  <a:pt x="151828" y="175355"/>
                </a:lnTo>
                <a:lnTo>
                  <a:pt x="162282" y="145553"/>
                </a:lnTo>
                <a:lnTo>
                  <a:pt x="166877" y="108966"/>
                </a:lnTo>
                <a:close/>
              </a:path>
              <a:path w="169545" h="463550">
                <a:moveTo>
                  <a:pt x="107763" y="457342"/>
                </a:moveTo>
                <a:lnTo>
                  <a:pt x="107763" y="101286"/>
                </a:lnTo>
                <a:lnTo>
                  <a:pt x="107441" y="120396"/>
                </a:lnTo>
                <a:lnTo>
                  <a:pt x="103751" y="157960"/>
                </a:lnTo>
                <a:lnTo>
                  <a:pt x="95059" y="184880"/>
                </a:lnTo>
                <a:lnTo>
                  <a:pt x="81510" y="201084"/>
                </a:lnTo>
                <a:lnTo>
                  <a:pt x="63245" y="206502"/>
                </a:lnTo>
                <a:lnTo>
                  <a:pt x="63150" y="221361"/>
                </a:lnTo>
                <a:lnTo>
                  <a:pt x="62924" y="228790"/>
                </a:lnTo>
                <a:lnTo>
                  <a:pt x="62483" y="236220"/>
                </a:lnTo>
                <a:lnTo>
                  <a:pt x="82784" y="243792"/>
                </a:lnTo>
                <a:lnTo>
                  <a:pt x="96869" y="260794"/>
                </a:lnTo>
                <a:lnTo>
                  <a:pt x="104810" y="287226"/>
                </a:lnTo>
                <a:lnTo>
                  <a:pt x="106679" y="323088"/>
                </a:lnTo>
                <a:lnTo>
                  <a:pt x="106679" y="457768"/>
                </a:lnTo>
                <a:lnTo>
                  <a:pt x="107763" y="457342"/>
                </a:lnTo>
                <a:close/>
              </a:path>
              <a:path w="169545" h="463550">
                <a:moveTo>
                  <a:pt x="169163" y="334518"/>
                </a:moveTo>
                <a:lnTo>
                  <a:pt x="165413" y="283725"/>
                </a:lnTo>
                <a:lnTo>
                  <a:pt x="144303" y="238315"/>
                </a:lnTo>
                <a:lnTo>
                  <a:pt x="112775" y="214884"/>
                </a:lnTo>
                <a:lnTo>
                  <a:pt x="112775" y="455369"/>
                </a:lnTo>
                <a:lnTo>
                  <a:pt x="144017" y="425958"/>
                </a:lnTo>
                <a:lnTo>
                  <a:pt x="162020" y="384238"/>
                </a:lnTo>
                <a:lnTo>
                  <a:pt x="169163" y="334518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80747" y="4897432"/>
            <a:ext cx="203200" cy="456565"/>
          </a:xfrm>
          <a:custGeom>
            <a:avLst/>
            <a:gdLst/>
            <a:ahLst/>
            <a:cxnLst/>
            <a:rect l="l" t="t" r="r" b="b"/>
            <a:pathLst>
              <a:path w="203200" h="456564">
                <a:moveTo>
                  <a:pt x="121253" y="437333"/>
                </a:moveTo>
                <a:lnTo>
                  <a:pt x="121253" y="89476"/>
                </a:lnTo>
                <a:lnTo>
                  <a:pt x="121146" y="107503"/>
                </a:lnTo>
                <a:lnTo>
                  <a:pt x="119943" y="141102"/>
                </a:lnTo>
                <a:lnTo>
                  <a:pt x="119324" y="162819"/>
                </a:lnTo>
                <a:lnTo>
                  <a:pt x="118871" y="173677"/>
                </a:lnTo>
                <a:lnTo>
                  <a:pt x="85879" y="205455"/>
                </a:lnTo>
                <a:lnTo>
                  <a:pt x="58959" y="233590"/>
                </a:lnTo>
                <a:lnTo>
                  <a:pt x="23621" y="280357"/>
                </a:lnTo>
                <a:lnTo>
                  <a:pt x="6667" y="322744"/>
                </a:lnTo>
                <a:lnTo>
                  <a:pt x="0" y="370273"/>
                </a:lnTo>
                <a:lnTo>
                  <a:pt x="154" y="387835"/>
                </a:lnTo>
                <a:lnTo>
                  <a:pt x="9905" y="431233"/>
                </a:lnTo>
                <a:lnTo>
                  <a:pt x="38861" y="456379"/>
                </a:lnTo>
                <a:lnTo>
                  <a:pt x="54994" y="452058"/>
                </a:lnTo>
                <a:lnTo>
                  <a:pt x="63245" y="445873"/>
                </a:lnTo>
                <a:lnTo>
                  <a:pt x="63245" y="326839"/>
                </a:lnTo>
                <a:lnTo>
                  <a:pt x="64377" y="314266"/>
                </a:lnTo>
                <a:lnTo>
                  <a:pt x="73913" y="276547"/>
                </a:lnTo>
                <a:lnTo>
                  <a:pt x="92201" y="239305"/>
                </a:lnTo>
                <a:lnTo>
                  <a:pt x="117347" y="204919"/>
                </a:lnTo>
                <a:lnTo>
                  <a:pt x="117347" y="428238"/>
                </a:lnTo>
                <a:lnTo>
                  <a:pt x="117467" y="428697"/>
                </a:lnTo>
                <a:lnTo>
                  <a:pt x="121253" y="437333"/>
                </a:lnTo>
                <a:close/>
              </a:path>
              <a:path w="203200" h="456564">
                <a:moveTo>
                  <a:pt x="183260" y="115861"/>
                </a:moveTo>
                <a:lnTo>
                  <a:pt x="179439" y="68605"/>
                </a:lnTo>
                <a:lnTo>
                  <a:pt x="161543" y="25849"/>
                </a:lnTo>
                <a:lnTo>
                  <a:pt x="128861" y="1632"/>
                </a:lnTo>
                <a:lnTo>
                  <a:pt x="113597" y="0"/>
                </a:lnTo>
                <a:lnTo>
                  <a:pt x="102191" y="942"/>
                </a:lnTo>
                <a:lnTo>
                  <a:pt x="66293" y="15943"/>
                </a:lnTo>
                <a:lnTo>
                  <a:pt x="35754" y="48733"/>
                </a:lnTo>
                <a:lnTo>
                  <a:pt x="17430" y="94715"/>
                </a:lnTo>
                <a:lnTo>
                  <a:pt x="12953" y="127957"/>
                </a:lnTo>
                <a:lnTo>
                  <a:pt x="13084" y="139209"/>
                </a:lnTo>
                <a:lnTo>
                  <a:pt x="25872" y="176666"/>
                </a:lnTo>
                <a:lnTo>
                  <a:pt x="44195" y="186631"/>
                </a:lnTo>
                <a:lnTo>
                  <a:pt x="50756" y="185631"/>
                </a:lnTo>
                <a:lnTo>
                  <a:pt x="56673" y="182631"/>
                </a:lnTo>
                <a:lnTo>
                  <a:pt x="61876" y="177630"/>
                </a:lnTo>
                <a:lnTo>
                  <a:pt x="63245" y="175460"/>
                </a:lnTo>
                <a:lnTo>
                  <a:pt x="63245" y="68521"/>
                </a:lnTo>
                <a:lnTo>
                  <a:pt x="64007" y="60901"/>
                </a:lnTo>
                <a:lnTo>
                  <a:pt x="95249" y="35755"/>
                </a:lnTo>
                <a:lnTo>
                  <a:pt x="101345" y="35755"/>
                </a:lnTo>
                <a:lnTo>
                  <a:pt x="120931" y="76022"/>
                </a:lnTo>
                <a:lnTo>
                  <a:pt x="121253" y="437333"/>
                </a:lnTo>
                <a:lnTo>
                  <a:pt x="121919" y="438853"/>
                </a:lnTo>
                <a:lnTo>
                  <a:pt x="127063" y="446735"/>
                </a:lnTo>
                <a:lnTo>
                  <a:pt x="133349" y="452188"/>
                </a:lnTo>
                <a:lnTo>
                  <a:pt x="140779" y="455356"/>
                </a:lnTo>
                <a:lnTo>
                  <a:pt x="149351" y="456379"/>
                </a:lnTo>
                <a:lnTo>
                  <a:pt x="156757" y="455379"/>
                </a:lnTo>
                <a:lnTo>
                  <a:pt x="164020" y="452379"/>
                </a:lnTo>
                <a:lnTo>
                  <a:pt x="170997" y="447378"/>
                </a:lnTo>
                <a:lnTo>
                  <a:pt x="175259" y="442821"/>
                </a:lnTo>
                <a:lnTo>
                  <a:pt x="175259" y="380941"/>
                </a:lnTo>
                <a:lnTo>
                  <a:pt x="175355" y="367702"/>
                </a:lnTo>
                <a:lnTo>
                  <a:pt x="175581" y="357046"/>
                </a:lnTo>
                <a:lnTo>
                  <a:pt x="182975" y="141519"/>
                </a:lnTo>
                <a:lnTo>
                  <a:pt x="183260" y="115861"/>
                </a:lnTo>
                <a:close/>
              </a:path>
              <a:path w="203200" h="456564">
                <a:moveTo>
                  <a:pt x="76199" y="131767"/>
                </a:moveTo>
                <a:lnTo>
                  <a:pt x="69341" y="92905"/>
                </a:lnTo>
                <a:lnTo>
                  <a:pt x="64769" y="82999"/>
                </a:lnTo>
                <a:lnTo>
                  <a:pt x="63245" y="75379"/>
                </a:lnTo>
                <a:lnTo>
                  <a:pt x="63245" y="175460"/>
                </a:lnTo>
                <a:lnTo>
                  <a:pt x="66293" y="170629"/>
                </a:lnTo>
                <a:lnTo>
                  <a:pt x="70306" y="162200"/>
                </a:lnTo>
                <a:lnTo>
                  <a:pt x="73247" y="152913"/>
                </a:lnTo>
                <a:lnTo>
                  <a:pt x="75187" y="142769"/>
                </a:lnTo>
                <a:lnTo>
                  <a:pt x="76199" y="131767"/>
                </a:lnTo>
                <a:close/>
              </a:path>
              <a:path w="203200" h="456564">
                <a:moveTo>
                  <a:pt x="117347" y="428238"/>
                </a:moveTo>
                <a:lnTo>
                  <a:pt x="117347" y="204919"/>
                </a:lnTo>
                <a:lnTo>
                  <a:pt x="112013" y="351223"/>
                </a:lnTo>
                <a:lnTo>
                  <a:pt x="104632" y="362784"/>
                </a:lnTo>
                <a:lnTo>
                  <a:pt x="97535" y="371131"/>
                </a:lnTo>
                <a:lnTo>
                  <a:pt x="91011" y="376191"/>
                </a:lnTo>
                <a:lnTo>
                  <a:pt x="85343" y="377893"/>
                </a:lnTo>
                <a:lnTo>
                  <a:pt x="78485" y="377893"/>
                </a:lnTo>
                <a:lnTo>
                  <a:pt x="63555" y="337722"/>
                </a:lnTo>
                <a:lnTo>
                  <a:pt x="63245" y="326839"/>
                </a:lnTo>
                <a:lnTo>
                  <a:pt x="63245" y="445873"/>
                </a:lnTo>
                <a:lnTo>
                  <a:pt x="72485" y="438949"/>
                </a:lnTo>
                <a:lnTo>
                  <a:pt x="91261" y="416839"/>
                </a:lnTo>
                <a:lnTo>
                  <a:pt x="111251" y="385513"/>
                </a:lnTo>
                <a:lnTo>
                  <a:pt x="112275" y="402099"/>
                </a:lnTo>
                <a:lnTo>
                  <a:pt x="114299" y="416470"/>
                </a:lnTo>
                <a:lnTo>
                  <a:pt x="117347" y="428238"/>
                </a:lnTo>
                <a:close/>
              </a:path>
              <a:path w="203200" h="456564">
                <a:moveTo>
                  <a:pt x="202691" y="390085"/>
                </a:moveTo>
                <a:lnTo>
                  <a:pt x="198119" y="382465"/>
                </a:lnTo>
                <a:lnTo>
                  <a:pt x="196595" y="379417"/>
                </a:lnTo>
                <a:lnTo>
                  <a:pt x="192023" y="390847"/>
                </a:lnTo>
                <a:lnTo>
                  <a:pt x="187451" y="396181"/>
                </a:lnTo>
                <a:lnTo>
                  <a:pt x="181355" y="396181"/>
                </a:lnTo>
                <a:lnTo>
                  <a:pt x="179831" y="394657"/>
                </a:lnTo>
                <a:lnTo>
                  <a:pt x="176783" y="390085"/>
                </a:lnTo>
                <a:lnTo>
                  <a:pt x="176021" y="386275"/>
                </a:lnTo>
                <a:lnTo>
                  <a:pt x="175259" y="380941"/>
                </a:lnTo>
                <a:lnTo>
                  <a:pt x="175259" y="442821"/>
                </a:lnTo>
                <a:lnTo>
                  <a:pt x="177545" y="440377"/>
                </a:lnTo>
                <a:lnTo>
                  <a:pt x="183832" y="431233"/>
                </a:lnTo>
                <a:lnTo>
                  <a:pt x="190118" y="419803"/>
                </a:lnTo>
                <a:lnTo>
                  <a:pt x="196405" y="406087"/>
                </a:lnTo>
                <a:lnTo>
                  <a:pt x="202691" y="390085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305537" y="4910328"/>
            <a:ext cx="222250" cy="437515"/>
          </a:xfrm>
          <a:custGeom>
            <a:avLst/>
            <a:gdLst/>
            <a:ahLst/>
            <a:cxnLst/>
            <a:rect l="l" t="t" r="r" b="b"/>
            <a:pathLst>
              <a:path w="222250" h="437514">
                <a:moveTo>
                  <a:pt x="35778" y="437388"/>
                </a:moveTo>
                <a:lnTo>
                  <a:pt x="35778" y="75199"/>
                </a:lnTo>
                <a:lnTo>
                  <a:pt x="25907" y="358902"/>
                </a:lnTo>
                <a:lnTo>
                  <a:pt x="25181" y="374630"/>
                </a:lnTo>
                <a:lnTo>
                  <a:pt x="18287" y="413004"/>
                </a:lnTo>
                <a:lnTo>
                  <a:pt x="761" y="419862"/>
                </a:lnTo>
                <a:lnTo>
                  <a:pt x="761" y="425958"/>
                </a:lnTo>
                <a:lnTo>
                  <a:pt x="0" y="431292"/>
                </a:lnTo>
                <a:lnTo>
                  <a:pt x="0" y="437388"/>
                </a:lnTo>
                <a:lnTo>
                  <a:pt x="35778" y="437388"/>
                </a:lnTo>
                <a:close/>
              </a:path>
              <a:path w="222250" h="437514">
                <a:moveTo>
                  <a:pt x="212597" y="108203"/>
                </a:moveTo>
                <a:lnTo>
                  <a:pt x="208025" y="61245"/>
                </a:lnTo>
                <a:lnTo>
                  <a:pt x="180177" y="15430"/>
                </a:lnTo>
                <a:lnTo>
                  <a:pt x="133349" y="0"/>
                </a:lnTo>
                <a:lnTo>
                  <a:pt x="16001" y="0"/>
                </a:lnTo>
                <a:lnTo>
                  <a:pt x="16001" y="6096"/>
                </a:lnTo>
                <a:lnTo>
                  <a:pt x="15239" y="11430"/>
                </a:lnTo>
                <a:lnTo>
                  <a:pt x="15239" y="17526"/>
                </a:lnTo>
                <a:lnTo>
                  <a:pt x="25145" y="19050"/>
                </a:lnTo>
                <a:lnTo>
                  <a:pt x="31241" y="23622"/>
                </a:lnTo>
                <a:lnTo>
                  <a:pt x="33527" y="32766"/>
                </a:lnTo>
                <a:lnTo>
                  <a:pt x="34944" y="42052"/>
                </a:lnTo>
                <a:lnTo>
                  <a:pt x="35718" y="56197"/>
                </a:lnTo>
                <a:lnTo>
                  <a:pt x="35778" y="437388"/>
                </a:lnTo>
                <a:lnTo>
                  <a:pt x="92201" y="437388"/>
                </a:lnTo>
                <a:lnTo>
                  <a:pt x="92201" y="368046"/>
                </a:lnTo>
                <a:lnTo>
                  <a:pt x="97535" y="224790"/>
                </a:lnTo>
                <a:lnTo>
                  <a:pt x="98297" y="224851"/>
                </a:lnTo>
                <a:lnTo>
                  <a:pt x="98297" y="195072"/>
                </a:lnTo>
                <a:lnTo>
                  <a:pt x="104393" y="29717"/>
                </a:lnTo>
                <a:lnTo>
                  <a:pt x="128123" y="35290"/>
                </a:lnTo>
                <a:lnTo>
                  <a:pt x="144494" y="50863"/>
                </a:lnTo>
                <a:lnTo>
                  <a:pt x="153578" y="76438"/>
                </a:lnTo>
                <a:lnTo>
                  <a:pt x="155447" y="112014"/>
                </a:lnTo>
                <a:lnTo>
                  <a:pt x="155447" y="269349"/>
                </a:lnTo>
                <a:lnTo>
                  <a:pt x="156114" y="271843"/>
                </a:lnTo>
                <a:lnTo>
                  <a:pt x="158198" y="289726"/>
                </a:lnTo>
                <a:lnTo>
                  <a:pt x="158495" y="310896"/>
                </a:lnTo>
                <a:lnTo>
                  <a:pt x="158495" y="430363"/>
                </a:lnTo>
                <a:lnTo>
                  <a:pt x="159924" y="429958"/>
                </a:lnTo>
                <a:lnTo>
                  <a:pt x="160781" y="429496"/>
                </a:lnTo>
                <a:lnTo>
                  <a:pt x="160781" y="206502"/>
                </a:lnTo>
                <a:lnTo>
                  <a:pt x="182487" y="190607"/>
                </a:lnTo>
                <a:lnTo>
                  <a:pt x="198405" y="169068"/>
                </a:lnTo>
                <a:lnTo>
                  <a:pt x="208466" y="141672"/>
                </a:lnTo>
                <a:lnTo>
                  <a:pt x="212597" y="108203"/>
                </a:lnTo>
                <a:close/>
              </a:path>
              <a:path w="222250" h="437514">
                <a:moveTo>
                  <a:pt x="158495" y="430363"/>
                </a:moveTo>
                <a:lnTo>
                  <a:pt x="158495" y="310896"/>
                </a:lnTo>
                <a:lnTo>
                  <a:pt x="156960" y="331172"/>
                </a:lnTo>
                <a:lnTo>
                  <a:pt x="153638" y="349662"/>
                </a:lnTo>
                <a:lnTo>
                  <a:pt x="135219" y="393001"/>
                </a:lnTo>
                <a:lnTo>
                  <a:pt x="108965" y="408431"/>
                </a:lnTo>
                <a:lnTo>
                  <a:pt x="101345" y="408431"/>
                </a:lnTo>
                <a:lnTo>
                  <a:pt x="92201" y="368046"/>
                </a:lnTo>
                <a:lnTo>
                  <a:pt x="92201" y="437388"/>
                </a:lnTo>
                <a:lnTo>
                  <a:pt x="118383" y="437365"/>
                </a:lnTo>
                <a:lnTo>
                  <a:pt x="140267" y="435530"/>
                </a:lnTo>
                <a:lnTo>
                  <a:pt x="158495" y="430363"/>
                </a:lnTo>
                <a:close/>
              </a:path>
              <a:path w="222250" h="437514">
                <a:moveTo>
                  <a:pt x="155447" y="269349"/>
                </a:moveTo>
                <a:lnTo>
                  <a:pt x="155447" y="112014"/>
                </a:lnTo>
                <a:lnTo>
                  <a:pt x="151018" y="147173"/>
                </a:lnTo>
                <a:lnTo>
                  <a:pt x="140017" y="172688"/>
                </a:lnTo>
                <a:lnTo>
                  <a:pt x="122443" y="188630"/>
                </a:lnTo>
                <a:lnTo>
                  <a:pt x="98297" y="195072"/>
                </a:lnTo>
                <a:lnTo>
                  <a:pt x="98297" y="224851"/>
                </a:lnTo>
                <a:lnTo>
                  <a:pt x="137719" y="236362"/>
                </a:lnTo>
                <a:lnTo>
                  <a:pt x="152173" y="257103"/>
                </a:lnTo>
                <a:lnTo>
                  <a:pt x="155447" y="269349"/>
                </a:lnTo>
                <a:close/>
              </a:path>
              <a:path w="222250" h="437514">
                <a:moveTo>
                  <a:pt x="221741" y="319278"/>
                </a:moveTo>
                <a:lnTo>
                  <a:pt x="219182" y="275832"/>
                </a:lnTo>
                <a:lnTo>
                  <a:pt x="208121" y="242601"/>
                </a:lnTo>
                <a:lnTo>
                  <a:pt x="188630" y="219515"/>
                </a:lnTo>
                <a:lnTo>
                  <a:pt x="160781" y="206502"/>
                </a:lnTo>
                <a:lnTo>
                  <a:pt x="160781" y="429496"/>
                </a:lnTo>
                <a:lnTo>
                  <a:pt x="192023" y="407670"/>
                </a:lnTo>
                <a:lnTo>
                  <a:pt x="213169" y="370903"/>
                </a:lnTo>
                <a:lnTo>
                  <a:pt x="221741" y="319278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564617" y="4897373"/>
            <a:ext cx="199390" cy="463550"/>
          </a:xfrm>
          <a:custGeom>
            <a:avLst/>
            <a:gdLst/>
            <a:ahLst/>
            <a:cxnLst/>
            <a:rect l="l" t="t" r="r" b="b"/>
            <a:pathLst>
              <a:path w="199390" h="463550">
                <a:moveTo>
                  <a:pt x="199203" y="200215"/>
                </a:moveTo>
                <a:lnTo>
                  <a:pt x="195250" y="140779"/>
                </a:lnTo>
                <a:lnTo>
                  <a:pt x="184963" y="87475"/>
                </a:lnTo>
                <a:lnTo>
                  <a:pt x="168342" y="46017"/>
                </a:lnTo>
                <a:lnTo>
                  <a:pt x="133742" y="7429"/>
                </a:lnTo>
                <a:lnTo>
                  <a:pt x="107453" y="0"/>
                </a:lnTo>
                <a:lnTo>
                  <a:pt x="85486" y="4298"/>
                </a:lnTo>
                <a:lnTo>
                  <a:pt x="47553" y="38897"/>
                </a:lnTo>
                <a:lnTo>
                  <a:pt x="19300" y="106203"/>
                </a:lnTo>
                <a:lnTo>
                  <a:pt x="9727" y="145923"/>
                </a:lnTo>
                <a:lnTo>
                  <a:pt x="3298" y="188499"/>
                </a:lnTo>
                <a:lnTo>
                  <a:pt x="11" y="233934"/>
                </a:lnTo>
                <a:lnTo>
                  <a:pt x="0" y="277796"/>
                </a:lnTo>
                <a:lnTo>
                  <a:pt x="3345" y="319087"/>
                </a:lnTo>
                <a:lnTo>
                  <a:pt x="9977" y="357806"/>
                </a:lnTo>
                <a:lnTo>
                  <a:pt x="32932" y="424398"/>
                </a:lnTo>
                <a:lnTo>
                  <a:pt x="64210" y="456071"/>
                </a:lnTo>
                <a:lnTo>
                  <a:pt x="64210" y="318325"/>
                </a:lnTo>
                <a:lnTo>
                  <a:pt x="64353" y="294465"/>
                </a:lnTo>
                <a:lnTo>
                  <a:pt x="66627" y="225004"/>
                </a:lnTo>
                <a:lnTo>
                  <a:pt x="68687" y="185547"/>
                </a:lnTo>
                <a:lnTo>
                  <a:pt x="73163" y="121920"/>
                </a:lnTo>
                <a:lnTo>
                  <a:pt x="78878" y="77914"/>
                </a:lnTo>
                <a:lnTo>
                  <a:pt x="95928" y="37719"/>
                </a:lnTo>
                <a:lnTo>
                  <a:pt x="106691" y="33528"/>
                </a:lnTo>
                <a:lnTo>
                  <a:pt x="113549" y="33528"/>
                </a:lnTo>
                <a:lnTo>
                  <a:pt x="131361" y="72247"/>
                </a:lnTo>
                <a:lnTo>
                  <a:pt x="135076" y="128301"/>
                </a:lnTo>
                <a:lnTo>
                  <a:pt x="135076" y="444500"/>
                </a:lnTo>
                <a:lnTo>
                  <a:pt x="169937" y="387858"/>
                </a:lnTo>
                <a:lnTo>
                  <a:pt x="189845" y="317468"/>
                </a:lnTo>
                <a:lnTo>
                  <a:pt x="195762" y="276522"/>
                </a:lnTo>
                <a:lnTo>
                  <a:pt x="198893" y="231647"/>
                </a:lnTo>
                <a:lnTo>
                  <a:pt x="199203" y="200215"/>
                </a:lnTo>
                <a:close/>
              </a:path>
              <a:path w="199390" h="463550">
                <a:moveTo>
                  <a:pt x="135076" y="444500"/>
                </a:moveTo>
                <a:lnTo>
                  <a:pt x="135076" y="128301"/>
                </a:lnTo>
                <a:lnTo>
                  <a:pt x="134647" y="158650"/>
                </a:lnTo>
                <a:lnTo>
                  <a:pt x="130944" y="257246"/>
                </a:lnTo>
                <a:lnTo>
                  <a:pt x="128313" y="307848"/>
                </a:lnTo>
                <a:lnTo>
                  <a:pt x="125539" y="347019"/>
                </a:lnTo>
                <a:lnTo>
                  <a:pt x="120122" y="388346"/>
                </a:lnTo>
                <a:lnTo>
                  <a:pt x="104405" y="427481"/>
                </a:lnTo>
                <a:lnTo>
                  <a:pt x="98309" y="431292"/>
                </a:lnTo>
                <a:lnTo>
                  <a:pt x="84593" y="431292"/>
                </a:lnTo>
                <a:lnTo>
                  <a:pt x="67639" y="392620"/>
                </a:lnTo>
                <a:lnTo>
                  <a:pt x="64353" y="341328"/>
                </a:lnTo>
                <a:lnTo>
                  <a:pt x="64210" y="318325"/>
                </a:lnTo>
                <a:lnTo>
                  <a:pt x="64210" y="456071"/>
                </a:lnTo>
                <a:lnTo>
                  <a:pt x="68580" y="458997"/>
                </a:lnTo>
                <a:lnTo>
                  <a:pt x="90689" y="463295"/>
                </a:lnTo>
                <a:lnTo>
                  <a:pt x="114109" y="458581"/>
                </a:lnTo>
                <a:lnTo>
                  <a:pt x="135076" y="44450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768083" y="4910328"/>
            <a:ext cx="238760" cy="552450"/>
          </a:xfrm>
          <a:custGeom>
            <a:avLst/>
            <a:gdLst/>
            <a:ahLst/>
            <a:cxnLst/>
            <a:rect l="l" t="t" r="r" b="b"/>
            <a:pathLst>
              <a:path w="238759" h="552450">
                <a:moveTo>
                  <a:pt x="77271" y="268987"/>
                </a:moveTo>
                <a:lnTo>
                  <a:pt x="77271" y="82807"/>
                </a:lnTo>
                <a:lnTo>
                  <a:pt x="76961" y="99060"/>
                </a:lnTo>
                <a:lnTo>
                  <a:pt x="73687" y="155352"/>
                </a:lnTo>
                <a:lnTo>
                  <a:pt x="68484" y="209931"/>
                </a:lnTo>
                <a:lnTo>
                  <a:pt x="61424" y="262794"/>
                </a:lnTo>
                <a:lnTo>
                  <a:pt x="52577" y="313944"/>
                </a:lnTo>
                <a:lnTo>
                  <a:pt x="42612" y="358675"/>
                </a:lnTo>
                <a:lnTo>
                  <a:pt x="18395" y="411563"/>
                </a:lnTo>
                <a:lnTo>
                  <a:pt x="4571" y="419862"/>
                </a:lnTo>
                <a:lnTo>
                  <a:pt x="0" y="552450"/>
                </a:lnTo>
                <a:lnTo>
                  <a:pt x="8381" y="552450"/>
                </a:lnTo>
                <a:lnTo>
                  <a:pt x="16930" y="502003"/>
                </a:lnTo>
                <a:lnTo>
                  <a:pt x="32194" y="466058"/>
                </a:lnTo>
                <a:lnTo>
                  <a:pt x="44957" y="453482"/>
                </a:lnTo>
                <a:lnTo>
                  <a:pt x="44957" y="408431"/>
                </a:lnTo>
                <a:lnTo>
                  <a:pt x="57082" y="369637"/>
                </a:lnTo>
                <a:lnTo>
                  <a:pt x="67535" y="325656"/>
                </a:lnTo>
                <a:lnTo>
                  <a:pt x="76295" y="276510"/>
                </a:lnTo>
                <a:lnTo>
                  <a:pt x="77271" y="268987"/>
                </a:lnTo>
                <a:close/>
              </a:path>
              <a:path w="238759" h="552450">
                <a:moveTo>
                  <a:pt x="150875" y="439267"/>
                </a:moveTo>
                <a:lnTo>
                  <a:pt x="150875" y="29718"/>
                </a:lnTo>
                <a:lnTo>
                  <a:pt x="138683" y="352806"/>
                </a:lnTo>
                <a:lnTo>
                  <a:pt x="136386" y="376928"/>
                </a:lnTo>
                <a:lnTo>
                  <a:pt x="131730" y="394335"/>
                </a:lnTo>
                <a:lnTo>
                  <a:pt x="124646" y="404883"/>
                </a:lnTo>
                <a:lnTo>
                  <a:pt x="115061" y="408431"/>
                </a:lnTo>
                <a:lnTo>
                  <a:pt x="44957" y="408431"/>
                </a:lnTo>
                <a:lnTo>
                  <a:pt x="44957" y="453482"/>
                </a:lnTo>
                <a:lnTo>
                  <a:pt x="54030" y="444543"/>
                </a:lnTo>
                <a:lnTo>
                  <a:pt x="82295" y="437388"/>
                </a:lnTo>
                <a:lnTo>
                  <a:pt x="143255" y="437388"/>
                </a:lnTo>
                <a:lnTo>
                  <a:pt x="150875" y="439267"/>
                </a:lnTo>
                <a:close/>
              </a:path>
              <a:path w="238759" h="552450">
                <a:moveTo>
                  <a:pt x="238505" y="0"/>
                </a:moveTo>
                <a:lnTo>
                  <a:pt x="54101" y="0"/>
                </a:lnTo>
                <a:lnTo>
                  <a:pt x="53339" y="6096"/>
                </a:lnTo>
                <a:lnTo>
                  <a:pt x="53339" y="17526"/>
                </a:lnTo>
                <a:lnTo>
                  <a:pt x="60959" y="18288"/>
                </a:lnTo>
                <a:lnTo>
                  <a:pt x="67055" y="19812"/>
                </a:lnTo>
                <a:lnTo>
                  <a:pt x="77152" y="68484"/>
                </a:lnTo>
                <a:lnTo>
                  <a:pt x="77271" y="268987"/>
                </a:lnTo>
                <a:lnTo>
                  <a:pt x="83340" y="222221"/>
                </a:lnTo>
                <a:lnTo>
                  <a:pt x="88649" y="162810"/>
                </a:lnTo>
                <a:lnTo>
                  <a:pt x="92201" y="98298"/>
                </a:lnTo>
                <a:lnTo>
                  <a:pt x="94487" y="29718"/>
                </a:lnTo>
                <a:lnTo>
                  <a:pt x="150875" y="29718"/>
                </a:lnTo>
                <a:lnTo>
                  <a:pt x="150875" y="439267"/>
                </a:lnTo>
                <a:lnTo>
                  <a:pt x="172259" y="444543"/>
                </a:lnTo>
                <a:lnTo>
                  <a:pt x="192976" y="466058"/>
                </a:lnTo>
                <a:lnTo>
                  <a:pt x="201775" y="491502"/>
                </a:lnTo>
                <a:lnTo>
                  <a:pt x="201775" y="375415"/>
                </a:lnTo>
                <a:lnTo>
                  <a:pt x="201929" y="358140"/>
                </a:lnTo>
                <a:lnTo>
                  <a:pt x="211835" y="75438"/>
                </a:lnTo>
                <a:lnTo>
                  <a:pt x="217931" y="33528"/>
                </a:lnTo>
                <a:lnTo>
                  <a:pt x="237743" y="17526"/>
                </a:lnTo>
                <a:lnTo>
                  <a:pt x="237743" y="6096"/>
                </a:lnTo>
                <a:lnTo>
                  <a:pt x="238505" y="0"/>
                </a:lnTo>
                <a:close/>
              </a:path>
              <a:path w="238759" h="552450">
                <a:moveTo>
                  <a:pt x="223265" y="419862"/>
                </a:moveTo>
                <a:lnTo>
                  <a:pt x="201775" y="375415"/>
                </a:lnTo>
                <a:lnTo>
                  <a:pt x="201775" y="491502"/>
                </a:lnTo>
                <a:lnTo>
                  <a:pt x="205406" y="502003"/>
                </a:lnTo>
                <a:lnTo>
                  <a:pt x="209549" y="552450"/>
                </a:lnTo>
                <a:lnTo>
                  <a:pt x="217931" y="552450"/>
                </a:lnTo>
                <a:lnTo>
                  <a:pt x="223265" y="419862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183849" y="4699253"/>
            <a:ext cx="2132361" cy="8534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381458" y="4699253"/>
            <a:ext cx="177165" cy="311150"/>
          </a:xfrm>
          <a:custGeom>
            <a:avLst/>
            <a:gdLst/>
            <a:ahLst/>
            <a:cxnLst/>
            <a:rect l="l" t="t" r="r" b="b"/>
            <a:pathLst>
              <a:path w="177165" h="311150">
                <a:moveTo>
                  <a:pt x="67341" y="67055"/>
                </a:moveTo>
                <a:lnTo>
                  <a:pt x="67341" y="55078"/>
                </a:lnTo>
                <a:lnTo>
                  <a:pt x="66198" y="43243"/>
                </a:lnTo>
                <a:lnTo>
                  <a:pt x="50292" y="5143"/>
                </a:lnTo>
                <a:lnTo>
                  <a:pt x="36099" y="0"/>
                </a:lnTo>
                <a:lnTo>
                  <a:pt x="29503" y="1166"/>
                </a:lnTo>
                <a:lnTo>
                  <a:pt x="3714" y="42576"/>
                </a:lnTo>
                <a:lnTo>
                  <a:pt x="0" y="83057"/>
                </a:lnTo>
                <a:lnTo>
                  <a:pt x="285" y="97916"/>
                </a:lnTo>
                <a:lnTo>
                  <a:pt x="1143" y="113918"/>
                </a:lnTo>
                <a:lnTo>
                  <a:pt x="19335" y="310895"/>
                </a:lnTo>
                <a:lnTo>
                  <a:pt x="30765" y="310895"/>
                </a:lnTo>
                <a:lnTo>
                  <a:pt x="62841" y="111525"/>
                </a:lnTo>
                <a:lnTo>
                  <a:pt x="65246" y="94011"/>
                </a:lnTo>
                <a:lnTo>
                  <a:pt x="66794" y="79212"/>
                </a:lnTo>
                <a:lnTo>
                  <a:pt x="67341" y="67055"/>
                </a:lnTo>
                <a:close/>
              </a:path>
              <a:path w="177165" h="311150">
                <a:moveTo>
                  <a:pt x="177069" y="67055"/>
                </a:moveTo>
                <a:lnTo>
                  <a:pt x="170211" y="22097"/>
                </a:lnTo>
                <a:lnTo>
                  <a:pt x="145827" y="0"/>
                </a:lnTo>
                <a:lnTo>
                  <a:pt x="139124" y="1285"/>
                </a:lnTo>
                <a:lnTo>
                  <a:pt x="112776" y="42481"/>
                </a:lnTo>
                <a:lnTo>
                  <a:pt x="109085" y="80390"/>
                </a:lnTo>
                <a:lnTo>
                  <a:pt x="109632" y="95249"/>
                </a:lnTo>
                <a:lnTo>
                  <a:pt x="110751" y="112394"/>
                </a:lnTo>
                <a:lnTo>
                  <a:pt x="112299" y="131825"/>
                </a:lnTo>
                <a:lnTo>
                  <a:pt x="116431" y="176647"/>
                </a:lnTo>
                <a:lnTo>
                  <a:pt x="129063" y="310895"/>
                </a:lnTo>
                <a:lnTo>
                  <a:pt x="140493" y="310895"/>
                </a:lnTo>
                <a:lnTo>
                  <a:pt x="168687" y="131825"/>
                </a:lnTo>
                <a:lnTo>
                  <a:pt x="174307" y="91439"/>
                </a:lnTo>
                <a:lnTo>
                  <a:pt x="176081" y="77176"/>
                </a:lnTo>
                <a:lnTo>
                  <a:pt x="177069" y="67055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783842" y="3611879"/>
            <a:ext cx="327659" cy="6469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125217" y="3617214"/>
            <a:ext cx="336740" cy="6416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462022" y="3624834"/>
            <a:ext cx="361950" cy="8191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821685" y="3624834"/>
            <a:ext cx="370331" cy="6339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204972" y="3615690"/>
            <a:ext cx="326898" cy="65760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546347" y="3624834"/>
            <a:ext cx="647700" cy="6339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219194" y="3624834"/>
            <a:ext cx="648461" cy="633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882896" y="3615690"/>
            <a:ext cx="326422" cy="65760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223509" y="3624834"/>
            <a:ext cx="287274" cy="63398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670041" y="3615690"/>
            <a:ext cx="326417" cy="65760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009119" y="3624834"/>
            <a:ext cx="290322" cy="63398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328409" y="3624834"/>
            <a:ext cx="493775" cy="8191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828269" y="3624834"/>
            <a:ext cx="286512" cy="63398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157905" y="3610355"/>
            <a:ext cx="302548" cy="66294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497305" y="3624834"/>
            <a:ext cx="576084" cy="63398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113014" y="3615690"/>
            <a:ext cx="327184" cy="65760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26363" y="4685538"/>
            <a:ext cx="365759" cy="63398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79932" y="4869179"/>
            <a:ext cx="245042" cy="6553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261098" y="4869179"/>
            <a:ext cx="199310" cy="46329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488947" y="4882134"/>
            <a:ext cx="215645" cy="43738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713738" y="4882134"/>
            <a:ext cx="221742" cy="43738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963673" y="4882134"/>
            <a:ext cx="251459" cy="43738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231135" y="4882134"/>
            <a:ext cx="251459" cy="43738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508504" y="4869179"/>
            <a:ext cx="176021" cy="46329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705100" y="4875276"/>
            <a:ext cx="256794" cy="44424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972561" y="4882134"/>
            <a:ext cx="251460" cy="43738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300984" y="4682490"/>
            <a:ext cx="157733" cy="13258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240023" y="4882134"/>
            <a:ext cx="252222" cy="43738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637845" y="4676394"/>
            <a:ext cx="326783" cy="65760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985259" y="4882134"/>
            <a:ext cx="251460" cy="43738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255008" y="4882134"/>
            <a:ext cx="343662" cy="43738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620005" y="4882134"/>
            <a:ext cx="215646" cy="43738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844034" y="4882134"/>
            <a:ext cx="251460" cy="43738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113020" y="4882134"/>
            <a:ext cx="344424" cy="43738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534405" y="4682490"/>
            <a:ext cx="157875" cy="13258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474208" y="4882134"/>
            <a:ext cx="251459" cy="43738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5850635" y="4869179"/>
            <a:ext cx="169913" cy="46329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052565" y="4869179"/>
            <a:ext cx="200417" cy="456438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277343" y="4882134"/>
            <a:ext cx="221754" cy="43738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536424" y="4869179"/>
            <a:ext cx="199298" cy="463296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739890" y="4882134"/>
            <a:ext cx="238505" cy="55245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7265026" y="4671059"/>
            <a:ext cx="67687" cy="31165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7362431" y="4685538"/>
            <a:ext cx="366534" cy="633984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7716011" y="4869179"/>
            <a:ext cx="245040" cy="65532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7997291" y="4869179"/>
            <a:ext cx="199196" cy="463296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8221205" y="4882134"/>
            <a:ext cx="202704" cy="437388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8417038" y="4869179"/>
            <a:ext cx="245815" cy="65532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8699437" y="4869179"/>
            <a:ext cx="178624" cy="463296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8905481" y="4869179"/>
            <a:ext cx="176783" cy="463296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9111995" y="4869179"/>
            <a:ext cx="176022" cy="463296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9462632" y="4671059"/>
            <a:ext cx="67701" cy="311657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778596" y="3606634"/>
            <a:ext cx="3737432" cy="842594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5664796" y="3605110"/>
            <a:ext cx="2780646" cy="844118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621118" y="4677244"/>
            <a:ext cx="2876372" cy="852500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3632543" y="4671148"/>
            <a:ext cx="2098370" cy="668096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5850635" y="4869179"/>
            <a:ext cx="170180" cy="463550"/>
          </a:xfrm>
          <a:custGeom>
            <a:avLst/>
            <a:gdLst/>
            <a:ahLst/>
            <a:cxnLst/>
            <a:rect l="l" t="t" r="r" b="b"/>
            <a:pathLst>
              <a:path w="170179" h="463550">
                <a:moveTo>
                  <a:pt x="113537" y="215645"/>
                </a:moveTo>
                <a:lnTo>
                  <a:pt x="144684" y="238982"/>
                </a:lnTo>
                <a:lnTo>
                  <a:pt x="165532" y="284059"/>
                </a:lnTo>
                <a:lnTo>
                  <a:pt x="169926" y="335279"/>
                </a:lnTo>
                <a:lnTo>
                  <a:pt x="167378" y="361128"/>
                </a:lnTo>
                <a:lnTo>
                  <a:pt x="154281" y="406538"/>
                </a:lnTo>
                <a:lnTo>
                  <a:pt x="131325" y="442400"/>
                </a:lnTo>
                <a:lnTo>
                  <a:pt x="79247" y="463295"/>
                </a:lnTo>
                <a:lnTo>
                  <a:pt x="52828" y="457700"/>
                </a:lnTo>
                <a:lnTo>
                  <a:pt x="30765" y="440816"/>
                </a:lnTo>
                <a:lnTo>
                  <a:pt x="13132" y="412503"/>
                </a:lnTo>
                <a:lnTo>
                  <a:pt x="0" y="372617"/>
                </a:lnTo>
                <a:lnTo>
                  <a:pt x="3047" y="369569"/>
                </a:lnTo>
                <a:lnTo>
                  <a:pt x="5333" y="367283"/>
                </a:lnTo>
                <a:lnTo>
                  <a:pt x="7619" y="364235"/>
                </a:lnTo>
                <a:lnTo>
                  <a:pt x="19883" y="387357"/>
                </a:lnTo>
                <a:lnTo>
                  <a:pt x="32575" y="404050"/>
                </a:lnTo>
                <a:lnTo>
                  <a:pt x="45553" y="414170"/>
                </a:lnTo>
                <a:lnTo>
                  <a:pt x="58673" y="417575"/>
                </a:lnTo>
                <a:lnTo>
                  <a:pt x="68520" y="415992"/>
                </a:lnTo>
                <a:lnTo>
                  <a:pt x="97786" y="377951"/>
                </a:lnTo>
                <a:lnTo>
                  <a:pt x="106679" y="323087"/>
                </a:lnTo>
                <a:lnTo>
                  <a:pt x="104810" y="287226"/>
                </a:lnTo>
                <a:lnTo>
                  <a:pt x="96869" y="260794"/>
                </a:lnTo>
                <a:lnTo>
                  <a:pt x="82784" y="243792"/>
                </a:lnTo>
                <a:lnTo>
                  <a:pt x="62483" y="236219"/>
                </a:lnTo>
                <a:lnTo>
                  <a:pt x="62936" y="228790"/>
                </a:lnTo>
                <a:lnTo>
                  <a:pt x="63245" y="221360"/>
                </a:lnTo>
                <a:lnTo>
                  <a:pt x="63555" y="213931"/>
                </a:lnTo>
                <a:lnTo>
                  <a:pt x="64007" y="206501"/>
                </a:lnTo>
                <a:lnTo>
                  <a:pt x="82165" y="201084"/>
                </a:lnTo>
                <a:lnTo>
                  <a:pt x="95535" y="184880"/>
                </a:lnTo>
                <a:lnTo>
                  <a:pt x="104191" y="157960"/>
                </a:lnTo>
                <a:lnTo>
                  <a:pt x="108203" y="120395"/>
                </a:lnTo>
                <a:lnTo>
                  <a:pt x="108203" y="101393"/>
                </a:lnTo>
                <a:lnTo>
                  <a:pt x="101345" y="56387"/>
                </a:lnTo>
                <a:lnTo>
                  <a:pt x="76199" y="33527"/>
                </a:lnTo>
                <a:lnTo>
                  <a:pt x="60352" y="39957"/>
                </a:lnTo>
                <a:lnTo>
                  <a:pt x="47148" y="59245"/>
                </a:lnTo>
                <a:lnTo>
                  <a:pt x="36659" y="91392"/>
                </a:lnTo>
                <a:lnTo>
                  <a:pt x="28955" y="136397"/>
                </a:lnTo>
                <a:lnTo>
                  <a:pt x="25907" y="136397"/>
                </a:lnTo>
                <a:lnTo>
                  <a:pt x="22859" y="136397"/>
                </a:lnTo>
                <a:lnTo>
                  <a:pt x="19811" y="136397"/>
                </a:lnTo>
                <a:lnTo>
                  <a:pt x="22086" y="102548"/>
                </a:lnTo>
                <a:lnTo>
                  <a:pt x="24288" y="68484"/>
                </a:lnTo>
                <a:lnTo>
                  <a:pt x="26348" y="34278"/>
                </a:lnTo>
                <a:lnTo>
                  <a:pt x="28193" y="0"/>
                </a:lnTo>
                <a:lnTo>
                  <a:pt x="31241" y="0"/>
                </a:lnTo>
                <a:lnTo>
                  <a:pt x="34289" y="0"/>
                </a:lnTo>
                <a:lnTo>
                  <a:pt x="36575" y="0"/>
                </a:lnTo>
                <a:lnTo>
                  <a:pt x="38861" y="12953"/>
                </a:lnTo>
                <a:lnTo>
                  <a:pt x="41909" y="19049"/>
                </a:lnTo>
                <a:lnTo>
                  <a:pt x="45719" y="19049"/>
                </a:lnTo>
                <a:lnTo>
                  <a:pt x="47243" y="19049"/>
                </a:lnTo>
                <a:lnTo>
                  <a:pt x="51053" y="17525"/>
                </a:lnTo>
                <a:lnTo>
                  <a:pt x="57149" y="14477"/>
                </a:lnTo>
                <a:lnTo>
                  <a:pt x="69294" y="8036"/>
                </a:lnTo>
                <a:lnTo>
                  <a:pt x="80581" y="3524"/>
                </a:lnTo>
                <a:lnTo>
                  <a:pt x="91011" y="869"/>
                </a:lnTo>
                <a:lnTo>
                  <a:pt x="100583" y="0"/>
                </a:lnTo>
                <a:lnTo>
                  <a:pt x="115288" y="1857"/>
                </a:lnTo>
                <a:lnTo>
                  <a:pt x="150113" y="29717"/>
                </a:lnTo>
                <a:lnTo>
                  <a:pt x="166616" y="85546"/>
                </a:lnTo>
                <a:lnTo>
                  <a:pt x="166877" y="108965"/>
                </a:lnTo>
                <a:lnTo>
                  <a:pt x="162615" y="145565"/>
                </a:lnTo>
                <a:lnTo>
                  <a:pt x="152209" y="175450"/>
                </a:lnTo>
                <a:lnTo>
                  <a:pt x="135802" y="198762"/>
                </a:lnTo>
                <a:lnTo>
                  <a:pt x="113537" y="215645"/>
                </a:lnTo>
                <a:close/>
              </a:path>
            </a:pathLst>
          </a:custGeom>
          <a:ln w="104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6052565" y="4869179"/>
            <a:ext cx="203200" cy="456565"/>
          </a:xfrm>
          <a:custGeom>
            <a:avLst/>
            <a:gdLst/>
            <a:ahLst/>
            <a:cxnLst/>
            <a:rect l="l" t="t" r="r" b="b"/>
            <a:pathLst>
              <a:path w="203200" h="456564">
                <a:moveTo>
                  <a:pt x="111251" y="385572"/>
                </a:moveTo>
                <a:lnTo>
                  <a:pt x="91261" y="416897"/>
                </a:lnTo>
                <a:lnTo>
                  <a:pt x="72485" y="439007"/>
                </a:lnTo>
                <a:lnTo>
                  <a:pt x="54994" y="452116"/>
                </a:lnTo>
                <a:lnTo>
                  <a:pt x="38861" y="456438"/>
                </a:lnTo>
                <a:lnTo>
                  <a:pt x="30479" y="454878"/>
                </a:lnTo>
                <a:lnTo>
                  <a:pt x="5036" y="418873"/>
                </a:lnTo>
                <a:lnTo>
                  <a:pt x="0" y="370332"/>
                </a:lnTo>
                <a:lnTo>
                  <a:pt x="2416" y="346209"/>
                </a:lnTo>
                <a:lnTo>
                  <a:pt x="14680" y="301109"/>
                </a:lnTo>
                <a:lnTo>
                  <a:pt x="38504" y="258818"/>
                </a:lnTo>
                <a:lnTo>
                  <a:pt x="85891" y="205620"/>
                </a:lnTo>
                <a:lnTo>
                  <a:pt x="118871" y="173736"/>
                </a:lnTo>
                <a:lnTo>
                  <a:pt x="119431" y="162877"/>
                </a:lnTo>
                <a:lnTo>
                  <a:pt x="119919" y="152019"/>
                </a:lnTo>
                <a:lnTo>
                  <a:pt x="120265" y="141160"/>
                </a:lnTo>
                <a:lnTo>
                  <a:pt x="120395" y="130302"/>
                </a:lnTo>
                <a:lnTo>
                  <a:pt x="121146" y="107572"/>
                </a:lnTo>
                <a:lnTo>
                  <a:pt x="120395" y="67818"/>
                </a:lnTo>
                <a:lnTo>
                  <a:pt x="101345" y="35814"/>
                </a:lnTo>
                <a:lnTo>
                  <a:pt x="95249" y="35814"/>
                </a:lnTo>
                <a:lnTo>
                  <a:pt x="64007" y="61722"/>
                </a:lnTo>
                <a:lnTo>
                  <a:pt x="64007" y="68580"/>
                </a:lnTo>
                <a:lnTo>
                  <a:pt x="63245" y="75438"/>
                </a:lnTo>
                <a:lnTo>
                  <a:pt x="65531" y="83058"/>
                </a:lnTo>
                <a:lnTo>
                  <a:pt x="69341" y="92964"/>
                </a:lnTo>
                <a:lnTo>
                  <a:pt x="72770" y="103108"/>
                </a:lnTo>
                <a:lnTo>
                  <a:pt x="75521" y="143148"/>
                </a:lnTo>
                <a:lnTo>
                  <a:pt x="56768" y="183070"/>
                </a:lnTo>
                <a:lnTo>
                  <a:pt x="17347" y="160162"/>
                </a:lnTo>
                <a:lnTo>
                  <a:pt x="12953" y="128016"/>
                </a:lnTo>
                <a:lnTo>
                  <a:pt x="14370" y="111144"/>
                </a:lnTo>
                <a:lnTo>
                  <a:pt x="28193" y="63246"/>
                </a:lnTo>
                <a:lnTo>
                  <a:pt x="54875" y="25741"/>
                </a:lnTo>
                <a:lnTo>
                  <a:pt x="90106" y="4095"/>
                </a:lnTo>
                <a:lnTo>
                  <a:pt x="115061" y="0"/>
                </a:lnTo>
                <a:lnTo>
                  <a:pt x="129182" y="1702"/>
                </a:lnTo>
                <a:lnTo>
                  <a:pt x="161543" y="26670"/>
                </a:lnTo>
                <a:lnTo>
                  <a:pt x="179439" y="68675"/>
                </a:lnTo>
                <a:lnTo>
                  <a:pt x="183260" y="116205"/>
                </a:lnTo>
                <a:lnTo>
                  <a:pt x="182975" y="141898"/>
                </a:lnTo>
                <a:lnTo>
                  <a:pt x="182117" y="173736"/>
                </a:lnTo>
                <a:lnTo>
                  <a:pt x="180522" y="216467"/>
                </a:lnTo>
                <a:lnTo>
                  <a:pt x="179069" y="258984"/>
                </a:lnTo>
                <a:lnTo>
                  <a:pt x="177617" y="301359"/>
                </a:lnTo>
                <a:lnTo>
                  <a:pt x="176021" y="343662"/>
                </a:lnTo>
                <a:lnTo>
                  <a:pt x="175593" y="357532"/>
                </a:lnTo>
                <a:lnTo>
                  <a:pt x="175450" y="368331"/>
                </a:lnTo>
                <a:lnTo>
                  <a:pt x="175593" y="376130"/>
                </a:lnTo>
                <a:lnTo>
                  <a:pt x="176021" y="381000"/>
                </a:lnTo>
                <a:lnTo>
                  <a:pt x="176021" y="386334"/>
                </a:lnTo>
                <a:lnTo>
                  <a:pt x="177545" y="390144"/>
                </a:lnTo>
                <a:lnTo>
                  <a:pt x="179069" y="393192"/>
                </a:lnTo>
                <a:lnTo>
                  <a:pt x="180593" y="395478"/>
                </a:lnTo>
                <a:lnTo>
                  <a:pt x="182117" y="397002"/>
                </a:lnTo>
                <a:lnTo>
                  <a:pt x="183641" y="397002"/>
                </a:lnTo>
                <a:lnTo>
                  <a:pt x="187451" y="397002"/>
                </a:lnTo>
                <a:lnTo>
                  <a:pt x="192023" y="390906"/>
                </a:lnTo>
                <a:lnTo>
                  <a:pt x="196595" y="379476"/>
                </a:lnTo>
                <a:lnTo>
                  <a:pt x="198881" y="383286"/>
                </a:lnTo>
                <a:lnTo>
                  <a:pt x="200405" y="387096"/>
                </a:lnTo>
                <a:lnTo>
                  <a:pt x="202691" y="390906"/>
                </a:lnTo>
                <a:lnTo>
                  <a:pt x="196726" y="406896"/>
                </a:lnTo>
                <a:lnTo>
                  <a:pt x="177545" y="440436"/>
                </a:lnTo>
                <a:lnTo>
                  <a:pt x="149351" y="456438"/>
                </a:lnTo>
                <a:lnTo>
                  <a:pt x="140779" y="455414"/>
                </a:lnTo>
                <a:lnTo>
                  <a:pt x="114585" y="416814"/>
                </a:lnTo>
                <a:lnTo>
                  <a:pt x="112383" y="402478"/>
                </a:lnTo>
                <a:lnTo>
                  <a:pt x="111251" y="385572"/>
                </a:lnTo>
                <a:close/>
              </a:path>
            </a:pathLst>
          </a:custGeom>
          <a:ln w="104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6116562" y="5074920"/>
            <a:ext cx="54610" cy="172720"/>
          </a:xfrm>
          <a:custGeom>
            <a:avLst/>
            <a:gdLst/>
            <a:ahLst/>
            <a:cxnLst/>
            <a:rect l="l" t="t" r="r" b="b"/>
            <a:pathLst>
              <a:path w="54610" h="172720">
                <a:moveTo>
                  <a:pt x="48779" y="146304"/>
                </a:moveTo>
                <a:lnTo>
                  <a:pt x="49934" y="109728"/>
                </a:lnTo>
                <a:lnTo>
                  <a:pt x="51161" y="73152"/>
                </a:lnTo>
                <a:lnTo>
                  <a:pt x="52530" y="36576"/>
                </a:lnTo>
                <a:lnTo>
                  <a:pt x="54113" y="0"/>
                </a:lnTo>
                <a:lnTo>
                  <a:pt x="40576" y="16859"/>
                </a:lnTo>
                <a:lnTo>
                  <a:pt x="18645" y="52292"/>
                </a:lnTo>
                <a:lnTo>
                  <a:pt x="2774" y="96107"/>
                </a:lnTo>
                <a:lnTo>
                  <a:pt x="0" y="132361"/>
                </a:lnTo>
                <a:lnTo>
                  <a:pt x="1059" y="142017"/>
                </a:lnTo>
                <a:lnTo>
                  <a:pt x="3119" y="150959"/>
                </a:lnTo>
                <a:lnTo>
                  <a:pt x="6107" y="159258"/>
                </a:lnTo>
                <a:lnTo>
                  <a:pt x="9155" y="168402"/>
                </a:lnTo>
                <a:lnTo>
                  <a:pt x="14489" y="172212"/>
                </a:lnTo>
                <a:lnTo>
                  <a:pt x="21347" y="172212"/>
                </a:lnTo>
                <a:lnTo>
                  <a:pt x="27348" y="170521"/>
                </a:lnTo>
                <a:lnTo>
                  <a:pt x="33920" y="165544"/>
                </a:lnTo>
                <a:lnTo>
                  <a:pt x="41064" y="157424"/>
                </a:lnTo>
                <a:lnTo>
                  <a:pt x="48779" y="146304"/>
                </a:lnTo>
                <a:close/>
              </a:path>
            </a:pathLst>
          </a:custGeom>
          <a:ln w="104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6277355" y="4882134"/>
            <a:ext cx="222250" cy="437515"/>
          </a:xfrm>
          <a:custGeom>
            <a:avLst/>
            <a:gdLst/>
            <a:ahLst/>
            <a:cxnLst/>
            <a:rect l="l" t="t" r="r" b="b"/>
            <a:pathLst>
              <a:path w="222250" h="437514">
                <a:moveTo>
                  <a:pt x="16001" y="0"/>
                </a:moveTo>
                <a:lnTo>
                  <a:pt x="45267" y="0"/>
                </a:lnTo>
                <a:lnTo>
                  <a:pt x="74675" y="0"/>
                </a:lnTo>
                <a:lnTo>
                  <a:pt x="104084" y="0"/>
                </a:lnTo>
                <a:lnTo>
                  <a:pt x="150768" y="1714"/>
                </a:lnTo>
                <a:lnTo>
                  <a:pt x="192023" y="27431"/>
                </a:lnTo>
                <a:lnTo>
                  <a:pt x="212169" y="83689"/>
                </a:lnTo>
                <a:lnTo>
                  <a:pt x="212597" y="108965"/>
                </a:lnTo>
                <a:lnTo>
                  <a:pt x="208466" y="142101"/>
                </a:lnTo>
                <a:lnTo>
                  <a:pt x="198405" y="169449"/>
                </a:lnTo>
                <a:lnTo>
                  <a:pt x="182487" y="190940"/>
                </a:lnTo>
                <a:lnTo>
                  <a:pt x="160781" y="206502"/>
                </a:lnTo>
                <a:lnTo>
                  <a:pt x="188952" y="219527"/>
                </a:lnTo>
                <a:lnTo>
                  <a:pt x="208406" y="242697"/>
                </a:lnTo>
                <a:lnTo>
                  <a:pt x="219289" y="276153"/>
                </a:lnTo>
                <a:lnTo>
                  <a:pt x="221741" y="320040"/>
                </a:lnTo>
                <a:lnTo>
                  <a:pt x="219027" y="347448"/>
                </a:lnTo>
                <a:lnTo>
                  <a:pt x="204168" y="391406"/>
                </a:lnTo>
                <a:lnTo>
                  <a:pt x="177153" y="420671"/>
                </a:lnTo>
                <a:lnTo>
                  <a:pt x="140267" y="435530"/>
                </a:lnTo>
                <a:lnTo>
                  <a:pt x="118109" y="437388"/>
                </a:lnTo>
                <a:lnTo>
                  <a:pt x="88832" y="437388"/>
                </a:lnTo>
                <a:lnTo>
                  <a:pt x="59340" y="437388"/>
                </a:lnTo>
                <a:lnTo>
                  <a:pt x="29706" y="437388"/>
                </a:lnTo>
                <a:lnTo>
                  <a:pt x="0" y="437388"/>
                </a:lnTo>
                <a:lnTo>
                  <a:pt x="0" y="432054"/>
                </a:lnTo>
                <a:lnTo>
                  <a:pt x="761" y="425958"/>
                </a:lnTo>
                <a:lnTo>
                  <a:pt x="761" y="419862"/>
                </a:lnTo>
                <a:lnTo>
                  <a:pt x="11429" y="417576"/>
                </a:lnTo>
                <a:lnTo>
                  <a:pt x="25181" y="375273"/>
                </a:lnTo>
                <a:lnTo>
                  <a:pt x="27816" y="307543"/>
                </a:lnTo>
                <a:lnTo>
                  <a:pt x="29833" y="255422"/>
                </a:lnTo>
                <a:lnTo>
                  <a:pt x="31888" y="203301"/>
                </a:lnTo>
                <a:lnTo>
                  <a:pt x="33905" y="151180"/>
                </a:lnTo>
                <a:lnTo>
                  <a:pt x="35813" y="99060"/>
                </a:lnTo>
                <a:lnTo>
                  <a:pt x="36540" y="75199"/>
                </a:lnTo>
                <a:lnTo>
                  <a:pt x="36480" y="56197"/>
                </a:lnTo>
                <a:lnTo>
                  <a:pt x="25145" y="19050"/>
                </a:lnTo>
                <a:lnTo>
                  <a:pt x="15239" y="17526"/>
                </a:lnTo>
                <a:lnTo>
                  <a:pt x="16001" y="12192"/>
                </a:lnTo>
                <a:lnTo>
                  <a:pt x="16001" y="6096"/>
                </a:lnTo>
                <a:lnTo>
                  <a:pt x="16001" y="0"/>
                </a:lnTo>
                <a:close/>
              </a:path>
            </a:pathLst>
          </a:custGeom>
          <a:ln w="104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6376415" y="4911852"/>
            <a:ext cx="56515" cy="165735"/>
          </a:xfrm>
          <a:custGeom>
            <a:avLst/>
            <a:gdLst/>
            <a:ahLst/>
            <a:cxnLst/>
            <a:rect l="l" t="t" r="r" b="b"/>
            <a:pathLst>
              <a:path w="56514" h="165735">
                <a:moveTo>
                  <a:pt x="0" y="165353"/>
                </a:moveTo>
                <a:lnTo>
                  <a:pt x="23705" y="158924"/>
                </a:lnTo>
                <a:lnTo>
                  <a:pt x="41052" y="143065"/>
                </a:lnTo>
                <a:lnTo>
                  <a:pt x="51970" y="117776"/>
                </a:lnTo>
                <a:lnTo>
                  <a:pt x="56388" y="83057"/>
                </a:lnTo>
                <a:lnTo>
                  <a:pt x="54530" y="47041"/>
                </a:lnTo>
                <a:lnTo>
                  <a:pt x="45529" y="21240"/>
                </a:lnTo>
                <a:lnTo>
                  <a:pt x="29384" y="5584"/>
                </a:lnTo>
                <a:lnTo>
                  <a:pt x="6095" y="0"/>
                </a:lnTo>
                <a:lnTo>
                  <a:pt x="4393" y="41267"/>
                </a:lnTo>
                <a:lnTo>
                  <a:pt x="2762" y="82676"/>
                </a:lnTo>
                <a:lnTo>
                  <a:pt x="1273" y="124086"/>
                </a:lnTo>
                <a:lnTo>
                  <a:pt x="0" y="165353"/>
                </a:lnTo>
                <a:close/>
              </a:path>
            </a:pathLst>
          </a:custGeom>
          <a:ln w="104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6369558" y="5106923"/>
            <a:ext cx="66675" cy="184150"/>
          </a:xfrm>
          <a:custGeom>
            <a:avLst/>
            <a:gdLst/>
            <a:ahLst/>
            <a:cxnLst/>
            <a:rect l="l" t="t" r="r" b="b"/>
            <a:pathLst>
              <a:path w="66675" h="184150">
                <a:moveTo>
                  <a:pt x="5334" y="0"/>
                </a:moveTo>
                <a:lnTo>
                  <a:pt x="4179" y="35885"/>
                </a:lnTo>
                <a:lnTo>
                  <a:pt x="2952" y="71628"/>
                </a:lnTo>
                <a:lnTo>
                  <a:pt x="1583" y="107370"/>
                </a:lnTo>
                <a:lnTo>
                  <a:pt x="0" y="143256"/>
                </a:lnTo>
                <a:lnTo>
                  <a:pt x="142" y="153388"/>
                </a:lnTo>
                <a:lnTo>
                  <a:pt x="9906" y="183642"/>
                </a:lnTo>
                <a:lnTo>
                  <a:pt x="16764" y="183642"/>
                </a:lnTo>
                <a:lnTo>
                  <a:pt x="50292" y="156210"/>
                </a:lnTo>
                <a:lnTo>
                  <a:pt x="64758" y="106382"/>
                </a:lnTo>
                <a:lnTo>
                  <a:pt x="66317" y="65258"/>
                </a:lnTo>
                <a:lnTo>
                  <a:pt x="64198" y="47339"/>
                </a:lnTo>
                <a:lnTo>
                  <a:pt x="45839" y="11572"/>
                </a:lnTo>
                <a:lnTo>
                  <a:pt x="21312" y="1285"/>
                </a:lnTo>
                <a:lnTo>
                  <a:pt x="5334" y="0"/>
                </a:lnTo>
                <a:close/>
              </a:path>
            </a:pathLst>
          </a:custGeom>
          <a:ln w="104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6536424" y="4869179"/>
            <a:ext cx="199390" cy="463550"/>
          </a:xfrm>
          <a:custGeom>
            <a:avLst/>
            <a:gdLst/>
            <a:ahLst/>
            <a:cxnLst/>
            <a:rect l="l" t="t" r="r" b="b"/>
            <a:pathLst>
              <a:path w="199390" h="463550">
                <a:moveTo>
                  <a:pt x="107453" y="0"/>
                </a:moveTo>
                <a:lnTo>
                  <a:pt x="146351" y="16716"/>
                </a:lnTo>
                <a:lnTo>
                  <a:pt x="177653" y="65341"/>
                </a:lnTo>
                <a:lnTo>
                  <a:pt x="191273" y="113538"/>
                </a:lnTo>
                <a:lnTo>
                  <a:pt x="198227" y="170116"/>
                </a:lnTo>
                <a:lnTo>
                  <a:pt x="199310" y="200548"/>
                </a:lnTo>
                <a:lnTo>
                  <a:pt x="198893" y="232410"/>
                </a:lnTo>
                <a:lnTo>
                  <a:pt x="195774" y="276844"/>
                </a:lnTo>
                <a:lnTo>
                  <a:pt x="189940" y="317563"/>
                </a:lnTo>
                <a:lnTo>
                  <a:pt x="170699" y="387858"/>
                </a:lnTo>
                <a:lnTo>
                  <a:pt x="135647" y="444436"/>
                </a:lnTo>
                <a:lnTo>
                  <a:pt x="91451" y="463295"/>
                </a:lnTo>
                <a:lnTo>
                  <a:pt x="68901" y="459009"/>
                </a:lnTo>
                <a:lnTo>
                  <a:pt x="32944" y="424719"/>
                </a:lnTo>
                <a:lnTo>
                  <a:pt x="9977" y="358556"/>
                </a:lnTo>
                <a:lnTo>
                  <a:pt x="3345" y="319754"/>
                </a:lnTo>
                <a:lnTo>
                  <a:pt x="0" y="278237"/>
                </a:lnTo>
                <a:lnTo>
                  <a:pt x="11" y="233934"/>
                </a:lnTo>
                <a:lnTo>
                  <a:pt x="3417" y="188511"/>
                </a:lnTo>
                <a:lnTo>
                  <a:pt x="10108" y="146018"/>
                </a:lnTo>
                <a:lnTo>
                  <a:pt x="19942" y="106525"/>
                </a:lnTo>
                <a:lnTo>
                  <a:pt x="32777" y="70104"/>
                </a:lnTo>
                <a:lnTo>
                  <a:pt x="65543" y="17621"/>
                </a:lnTo>
                <a:lnTo>
                  <a:pt x="107453" y="0"/>
                </a:lnTo>
                <a:close/>
              </a:path>
            </a:pathLst>
          </a:custGeom>
          <a:ln w="104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6600729" y="4902708"/>
            <a:ext cx="71120" cy="398145"/>
          </a:xfrm>
          <a:custGeom>
            <a:avLst/>
            <a:gdLst/>
            <a:ahLst/>
            <a:cxnLst/>
            <a:rect l="l" t="t" r="r" b="b"/>
            <a:pathLst>
              <a:path w="71120" h="398145">
                <a:moveTo>
                  <a:pt x="43148" y="0"/>
                </a:moveTo>
                <a:lnTo>
                  <a:pt x="14573" y="44386"/>
                </a:lnTo>
                <a:lnTo>
                  <a:pt x="8858" y="88392"/>
                </a:lnTo>
                <a:lnTo>
                  <a:pt x="4762" y="152019"/>
                </a:lnTo>
                <a:lnTo>
                  <a:pt x="2964" y="191476"/>
                </a:lnTo>
                <a:lnTo>
                  <a:pt x="1238" y="236220"/>
                </a:lnTo>
                <a:lnTo>
                  <a:pt x="0" y="284797"/>
                </a:lnTo>
                <a:lnTo>
                  <a:pt x="59" y="307800"/>
                </a:lnTo>
                <a:lnTo>
                  <a:pt x="3333" y="359092"/>
                </a:lnTo>
                <a:lnTo>
                  <a:pt x="20288" y="397764"/>
                </a:lnTo>
                <a:lnTo>
                  <a:pt x="27146" y="397764"/>
                </a:lnTo>
                <a:lnTo>
                  <a:pt x="34004" y="397764"/>
                </a:lnTo>
                <a:lnTo>
                  <a:pt x="55816" y="355151"/>
                </a:lnTo>
                <a:lnTo>
                  <a:pt x="61245" y="313824"/>
                </a:lnTo>
                <a:lnTo>
                  <a:pt x="64103" y="274701"/>
                </a:lnTo>
                <a:lnTo>
                  <a:pt x="66960" y="224147"/>
                </a:lnTo>
                <a:lnTo>
                  <a:pt x="69818" y="162306"/>
                </a:lnTo>
                <a:lnTo>
                  <a:pt x="70866" y="95154"/>
                </a:lnTo>
                <a:lnTo>
                  <a:pt x="70354" y="70901"/>
                </a:lnTo>
                <a:lnTo>
                  <a:pt x="64484" y="26955"/>
                </a:lnTo>
                <a:lnTo>
                  <a:pt x="57626" y="9905"/>
                </a:lnTo>
                <a:lnTo>
                  <a:pt x="54578" y="3047"/>
                </a:lnTo>
                <a:lnTo>
                  <a:pt x="49244" y="0"/>
                </a:lnTo>
                <a:lnTo>
                  <a:pt x="43148" y="0"/>
                </a:lnTo>
                <a:close/>
              </a:path>
            </a:pathLst>
          </a:custGeom>
          <a:ln w="104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6739890" y="4882134"/>
            <a:ext cx="238760" cy="552450"/>
          </a:xfrm>
          <a:custGeom>
            <a:avLst/>
            <a:gdLst/>
            <a:ahLst/>
            <a:cxnLst/>
            <a:rect l="l" t="t" r="r" b="b"/>
            <a:pathLst>
              <a:path w="238759" h="552450">
                <a:moveTo>
                  <a:pt x="238505" y="0"/>
                </a:moveTo>
                <a:lnTo>
                  <a:pt x="238505" y="6096"/>
                </a:lnTo>
                <a:lnTo>
                  <a:pt x="237743" y="12192"/>
                </a:lnTo>
                <a:lnTo>
                  <a:pt x="237743" y="17526"/>
                </a:lnTo>
                <a:lnTo>
                  <a:pt x="214407" y="51911"/>
                </a:lnTo>
                <a:lnTo>
                  <a:pt x="210749" y="122678"/>
                </a:lnTo>
                <a:lnTo>
                  <a:pt x="208985" y="169897"/>
                </a:lnTo>
                <a:lnTo>
                  <a:pt x="207263" y="217074"/>
                </a:lnTo>
                <a:lnTo>
                  <a:pt x="205542" y="264188"/>
                </a:lnTo>
                <a:lnTo>
                  <a:pt x="203778" y="311217"/>
                </a:lnTo>
                <a:lnTo>
                  <a:pt x="201929" y="358140"/>
                </a:lnTo>
                <a:lnTo>
                  <a:pt x="201775" y="375737"/>
                </a:lnTo>
                <a:lnTo>
                  <a:pt x="209549" y="415290"/>
                </a:lnTo>
                <a:lnTo>
                  <a:pt x="214883" y="419862"/>
                </a:lnTo>
                <a:lnTo>
                  <a:pt x="223265" y="419862"/>
                </a:lnTo>
                <a:lnTo>
                  <a:pt x="222122" y="453009"/>
                </a:lnTo>
                <a:lnTo>
                  <a:pt x="220979" y="486156"/>
                </a:lnTo>
                <a:lnTo>
                  <a:pt x="219836" y="519303"/>
                </a:lnTo>
                <a:lnTo>
                  <a:pt x="218693" y="552450"/>
                </a:lnTo>
                <a:lnTo>
                  <a:pt x="215645" y="552450"/>
                </a:lnTo>
                <a:lnTo>
                  <a:pt x="212597" y="552450"/>
                </a:lnTo>
                <a:lnTo>
                  <a:pt x="210311" y="552450"/>
                </a:lnTo>
                <a:lnTo>
                  <a:pt x="205739" y="502003"/>
                </a:lnTo>
                <a:lnTo>
                  <a:pt x="193166" y="466058"/>
                </a:lnTo>
                <a:lnTo>
                  <a:pt x="172592" y="444543"/>
                </a:lnTo>
                <a:lnTo>
                  <a:pt x="144017" y="437388"/>
                </a:lnTo>
                <a:lnTo>
                  <a:pt x="128587" y="437388"/>
                </a:lnTo>
                <a:lnTo>
                  <a:pt x="113156" y="437388"/>
                </a:lnTo>
                <a:lnTo>
                  <a:pt x="97726" y="437388"/>
                </a:lnTo>
                <a:lnTo>
                  <a:pt x="82295" y="437388"/>
                </a:lnTo>
                <a:lnTo>
                  <a:pt x="54030" y="444543"/>
                </a:lnTo>
                <a:lnTo>
                  <a:pt x="32194" y="466058"/>
                </a:lnTo>
                <a:lnTo>
                  <a:pt x="16930" y="502003"/>
                </a:lnTo>
                <a:lnTo>
                  <a:pt x="8381" y="552450"/>
                </a:lnTo>
                <a:lnTo>
                  <a:pt x="5333" y="552450"/>
                </a:lnTo>
                <a:lnTo>
                  <a:pt x="3047" y="552450"/>
                </a:lnTo>
                <a:lnTo>
                  <a:pt x="0" y="552450"/>
                </a:lnTo>
                <a:lnTo>
                  <a:pt x="1142" y="519303"/>
                </a:lnTo>
                <a:lnTo>
                  <a:pt x="2285" y="486156"/>
                </a:lnTo>
                <a:lnTo>
                  <a:pt x="3428" y="453009"/>
                </a:lnTo>
                <a:lnTo>
                  <a:pt x="4571" y="419862"/>
                </a:lnTo>
                <a:lnTo>
                  <a:pt x="18407" y="411575"/>
                </a:lnTo>
                <a:lnTo>
                  <a:pt x="42933" y="358997"/>
                </a:lnTo>
                <a:lnTo>
                  <a:pt x="53339" y="314706"/>
                </a:lnTo>
                <a:lnTo>
                  <a:pt x="62067" y="263116"/>
                </a:lnTo>
                <a:lnTo>
                  <a:pt x="68865" y="210026"/>
                </a:lnTo>
                <a:lnTo>
                  <a:pt x="73806" y="155364"/>
                </a:lnTo>
                <a:lnTo>
                  <a:pt x="76961" y="99060"/>
                </a:lnTo>
                <a:lnTo>
                  <a:pt x="77438" y="68484"/>
                </a:lnTo>
                <a:lnTo>
                  <a:pt x="77069" y="56304"/>
                </a:lnTo>
                <a:lnTo>
                  <a:pt x="76199" y="46482"/>
                </a:lnTo>
                <a:lnTo>
                  <a:pt x="75437" y="35052"/>
                </a:lnTo>
                <a:lnTo>
                  <a:pt x="53339" y="17526"/>
                </a:lnTo>
                <a:lnTo>
                  <a:pt x="53339" y="12192"/>
                </a:lnTo>
                <a:lnTo>
                  <a:pt x="53339" y="6096"/>
                </a:lnTo>
                <a:lnTo>
                  <a:pt x="54101" y="0"/>
                </a:lnTo>
                <a:lnTo>
                  <a:pt x="100274" y="0"/>
                </a:lnTo>
                <a:lnTo>
                  <a:pt x="146303" y="0"/>
                </a:lnTo>
                <a:lnTo>
                  <a:pt x="192333" y="0"/>
                </a:lnTo>
                <a:lnTo>
                  <a:pt x="238505" y="0"/>
                </a:lnTo>
                <a:close/>
              </a:path>
            </a:pathLst>
          </a:custGeom>
          <a:ln w="104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6784847" y="4911851"/>
            <a:ext cx="106045" cy="379095"/>
          </a:xfrm>
          <a:custGeom>
            <a:avLst/>
            <a:gdLst/>
            <a:ahLst/>
            <a:cxnLst/>
            <a:rect l="l" t="t" r="r" b="b"/>
            <a:pathLst>
              <a:path w="106045" h="379095">
                <a:moveTo>
                  <a:pt x="105918" y="0"/>
                </a:moveTo>
                <a:lnTo>
                  <a:pt x="91749" y="0"/>
                </a:lnTo>
                <a:lnTo>
                  <a:pt x="77724" y="0"/>
                </a:lnTo>
                <a:lnTo>
                  <a:pt x="63698" y="0"/>
                </a:lnTo>
                <a:lnTo>
                  <a:pt x="49530" y="0"/>
                </a:lnTo>
                <a:lnTo>
                  <a:pt x="48958" y="17145"/>
                </a:lnTo>
                <a:lnTo>
                  <a:pt x="48387" y="34290"/>
                </a:lnTo>
                <a:lnTo>
                  <a:pt x="43956" y="133092"/>
                </a:lnTo>
                <a:lnTo>
                  <a:pt x="38720" y="192503"/>
                </a:lnTo>
                <a:lnTo>
                  <a:pt x="31623" y="246792"/>
                </a:lnTo>
                <a:lnTo>
                  <a:pt x="22747" y="295938"/>
                </a:lnTo>
                <a:lnTo>
                  <a:pt x="12177" y="339919"/>
                </a:lnTo>
                <a:lnTo>
                  <a:pt x="0" y="378714"/>
                </a:lnTo>
                <a:lnTo>
                  <a:pt x="17597" y="378714"/>
                </a:lnTo>
                <a:lnTo>
                  <a:pt x="35052" y="378714"/>
                </a:lnTo>
                <a:lnTo>
                  <a:pt x="52506" y="378714"/>
                </a:lnTo>
                <a:lnTo>
                  <a:pt x="70104" y="378714"/>
                </a:lnTo>
                <a:lnTo>
                  <a:pt x="79807" y="375165"/>
                </a:lnTo>
                <a:lnTo>
                  <a:pt x="94488" y="323088"/>
                </a:lnTo>
                <a:lnTo>
                  <a:pt x="96393" y="269310"/>
                </a:lnTo>
                <a:lnTo>
                  <a:pt x="98298" y="215448"/>
                </a:lnTo>
                <a:lnTo>
                  <a:pt x="100203" y="161544"/>
                </a:lnTo>
                <a:lnTo>
                  <a:pt x="102108" y="107639"/>
                </a:lnTo>
                <a:lnTo>
                  <a:pt x="104013" y="53777"/>
                </a:lnTo>
                <a:lnTo>
                  <a:pt x="105918" y="0"/>
                </a:lnTo>
                <a:close/>
              </a:path>
            </a:pathLst>
          </a:custGeom>
          <a:ln w="104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7150518" y="4665814"/>
            <a:ext cx="2385060" cy="863930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2721" y="208026"/>
            <a:ext cx="9632442" cy="1518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15873" y="605027"/>
            <a:ext cx="671322" cy="662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3282" y="1407320"/>
          <a:ext cx="7678420" cy="3717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3231"/>
                <a:gridCol w="3744721"/>
              </a:tblGrid>
              <a:tr h="2010155">
                <a:tc>
                  <a:txBody>
                    <a:bodyPr/>
                    <a:lstStyle/>
                    <a:p>
                      <a:pPr marL="127000">
                        <a:lnSpc>
                          <a:spcPts val="2000"/>
                        </a:lnSpc>
                      </a:pPr>
                      <a:r>
                        <a:rPr dirty="0" sz="1950" spc="20">
                          <a:latin typeface="Arial"/>
                          <a:cs typeface="Arial"/>
                        </a:rPr>
                        <a:t>Пункты</a:t>
                      </a:r>
                      <a:endParaRPr sz="1950">
                        <a:latin typeface="Arial"/>
                        <a:cs typeface="Arial"/>
                      </a:endParaRPr>
                    </a:p>
                    <a:p>
                      <a:pPr marL="127000" marR="1409065">
                        <a:lnSpc>
                          <a:spcPct val="101800"/>
                        </a:lnSpc>
                      </a:pPr>
                      <a:r>
                        <a:rPr dirty="0" sz="1950" spc="10">
                          <a:latin typeface="Arial"/>
                          <a:cs typeface="Arial"/>
                        </a:rPr>
                        <a:t>распределительные  </a:t>
                      </a:r>
                      <a:r>
                        <a:rPr dirty="0" sz="1950" spc="15">
                          <a:latin typeface="Arial"/>
                          <a:cs typeface="Arial"/>
                        </a:rPr>
                        <a:t>серии</a:t>
                      </a:r>
                      <a:r>
                        <a:rPr dirty="0" sz="195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50" spc="20">
                          <a:latin typeface="Arial"/>
                          <a:cs typeface="Arial"/>
                        </a:rPr>
                        <a:t>ПР</a:t>
                      </a:r>
                      <a:r>
                        <a:rPr dirty="0" sz="1950" spc="20">
                          <a:latin typeface="Arial Unicode MS"/>
                          <a:cs typeface="Arial Unicode MS"/>
                        </a:rPr>
                        <a:t>06</a:t>
                      </a:r>
                      <a:endParaRPr sz="195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91260">
                        <a:lnSpc>
                          <a:spcPts val="2000"/>
                        </a:lnSpc>
                      </a:pPr>
                      <a:r>
                        <a:rPr dirty="0" sz="1950" spc="15">
                          <a:latin typeface="Arial"/>
                          <a:cs typeface="Arial"/>
                        </a:rPr>
                        <a:t>Ящики</a:t>
                      </a:r>
                      <a:r>
                        <a:rPr dirty="0" sz="195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50" spc="10">
                          <a:latin typeface="Arial"/>
                          <a:cs typeface="Arial"/>
                        </a:rPr>
                        <a:t>управления</a:t>
                      </a:r>
                      <a:endParaRPr sz="1950">
                        <a:latin typeface="Arial"/>
                        <a:cs typeface="Arial"/>
                      </a:endParaRPr>
                    </a:p>
                    <a:p>
                      <a:pPr marL="1191895" marR="119380">
                        <a:lnSpc>
                          <a:spcPct val="101800"/>
                        </a:lnSpc>
                      </a:pPr>
                      <a:r>
                        <a:rPr dirty="0" sz="1950" spc="10">
                          <a:latin typeface="Arial"/>
                          <a:cs typeface="Arial"/>
                        </a:rPr>
                        <a:t>электродвигателями  </a:t>
                      </a:r>
                      <a:r>
                        <a:rPr dirty="0" sz="1950" spc="15">
                          <a:latin typeface="Arial"/>
                          <a:cs typeface="Arial"/>
                        </a:rPr>
                        <a:t>механизмов </a:t>
                      </a:r>
                      <a:r>
                        <a:rPr dirty="0" sz="1950" spc="10">
                          <a:latin typeface="Arial"/>
                          <a:cs typeface="Arial"/>
                        </a:rPr>
                        <a:t>серии  </a:t>
                      </a:r>
                      <a:r>
                        <a:rPr dirty="0" sz="1950" spc="25">
                          <a:latin typeface="Arial"/>
                          <a:cs typeface="Arial"/>
                        </a:rPr>
                        <a:t>Я</a:t>
                      </a:r>
                      <a:r>
                        <a:rPr dirty="0" sz="195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50" spc="5">
                          <a:latin typeface="Arial Unicode MS"/>
                          <a:cs typeface="Arial Unicode MS"/>
                        </a:rPr>
                        <a:t>5000</a:t>
                      </a:r>
                      <a:endParaRPr sz="195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/>
                </a:tc>
              </a:tr>
              <a:tr h="17072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27635" marR="1183640" indent="-635">
                        <a:lnSpc>
                          <a:spcPct val="101800"/>
                        </a:lnSpc>
                        <a:spcBef>
                          <a:spcPts val="1680"/>
                        </a:spcBef>
                      </a:pPr>
                      <a:r>
                        <a:rPr dirty="0" sz="1950" spc="10">
                          <a:latin typeface="Arial"/>
                          <a:cs typeface="Arial"/>
                        </a:rPr>
                        <a:t>Блоки</a:t>
                      </a:r>
                      <a:r>
                        <a:rPr dirty="0" sz="1950" spc="10">
                          <a:latin typeface="Arial Unicode MS"/>
                          <a:cs typeface="Arial Unicode MS"/>
                        </a:rPr>
                        <a:t>, </a:t>
                      </a:r>
                      <a:r>
                        <a:rPr dirty="0" sz="1950" spc="15">
                          <a:latin typeface="Arial"/>
                          <a:cs typeface="Arial"/>
                        </a:rPr>
                        <a:t>заменяющие  </a:t>
                      </a:r>
                      <a:r>
                        <a:rPr dirty="0" sz="1950" spc="15">
                          <a:latin typeface="Arial"/>
                          <a:cs typeface="Arial"/>
                        </a:rPr>
                        <a:t>модернизированные  </a:t>
                      </a:r>
                      <a:r>
                        <a:rPr dirty="0" sz="1950" spc="15">
                          <a:latin typeface="Arial"/>
                          <a:cs typeface="Arial"/>
                        </a:rPr>
                        <a:t>серии </a:t>
                      </a:r>
                      <a:r>
                        <a:rPr dirty="0" sz="1950" spc="15">
                          <a:latin typeface="Arial"/>
                          <a:cs typeface="Arial"/>
                        </a:rPr>
                        <a:t>БСЗМ</a:t>
                      </a:r>
                      <a:r>
                        <a:rPr dirty="0" sz="1950" spc="15">
                          <a:latin typeface="Arial Unicode MS"/>
                          <a:cs typeface="Arial Unicode MS"/>
                        </a:rPr>
                        <a:t>;</a:t>
                      </a:r>
                      <a:r>
                        <a:rPr dirty="0" sz="1950" spc="-8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950" spc="15">
                          <a:latin typeface="Arial"/>
                          <a:cs typeface="Arial"/>
                        </a:rPr>
                        <a:t>силовые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192530" marR="239395">
                        <a:lnSpc>
                          <a:spcPct val="101800"/>
                        </a:lnSpc>
                        <a:spcBef>
                          <a:spcPts val="1685"/>
                        </a:spcBef>
                      </a:pPr>
                      <a:r>
                        <a:rPr dirty="0" sz="1950" spc="20">
                          <a:latin typeface="Arial"/>
                          <a:cs typeface="Arial"/>
                        </a:rPr>
                        <a:t>Шкафы </a:t>
                      </a:r>
                      <a:r>
                        <a:rPr dirty="0" sz="1950" spc="10">
                          <a:latin typeface="Arial"/>
                          <a:cs typeface="Arial"/>
                        </a:rPr>
                        <a:t>автоматики  </a:t>
                      </a:r>
                      <a:r>
                        <a:rPr dirty="0" sz="1950" spc="20">
                          <a:latin typeface="Arial"/>
                          <a:cs typeface="Arial"/>
                        </a:rPr>
                        <a:t>и </a:t>
                      </a:r>
                      <a:r>
                        <a:rPr dirty="0" sz="1950" spc="15">
                          <a:latin typeface="Arial"/>
                          <a:cs typeface="Arial"/>
                        </a:rPr>
                        <a:t>релейной</a:t>
                      </a:r>
                      <a:r>
                        <a:rPr dirty="0" sz="195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50" spc="15">
                          <a:latin typeface="Arial"/>
                          <a:cs typeface="Arial"/>
                        </a:rPr>
                        <a:t>защиты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7690853" y="1319022"/>
            <a:ext cx="1976627" cy="17457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32563" y="2589275"/>
            <a:ext cx="1560576" cy="13274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657094" y="1397508"/>
            <a:ext cx="2160270" cy="25679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32776" y="3884676"/>
            <a:ext cx="1892807" cy="34503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32582" y="4651247"/>
            <a:ext cx="1927098" cy="23370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6" y="174498"/>
            <a:ext cx="9095993" cy="1518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15873" y="605027"/>
            <a:ext cx="671322" cy="662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5873" y="1556766"/>
            <a:ext cx="2061972" cy="7330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40579" y="1397507"/>
            <a:ext cx="1824227" cy="7559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5864" y="3461765"/>
            <a:ext cx="2539745" cy="4930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607552" y="6316217"/>
            <a:ext cx="1126235" cy="6347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94838" y="1397507"/>
            <a:ext cx="1509522" cy="7658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35864" y="2588513"/>
            <a:ext cx="2982467" cy="7139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56615" y="4334255"/>
            <a:ext cx="3094482" cy="91821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15873" y="5205984"/>
            <a:ext cx="2775966" cy="9235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15873" y="6237732"/>
            <a:ext cx="2177795" cy="7139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451097" y="4413503"/>
            <a:ext cx="2304389" cy="6644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451097" y="5285994"/>
            <a:ext cx="2142744" cy="6629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529583" y="6237732"/>
            <a:ext cx="2147061" cy="65074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227064" y="4334255"/>
            <a:ext cx="1905000" cy="85877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704838" y="1556766"/>
            <a:ext cx="1824723" cy="71399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070091" y="5205984"/>
            <a:ext cx="2308098" cy="87248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148578" y="6237732"/>
            <a:ext cx="2142743" cy="7315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451097" y="3380994"/>
            <a:ext cx="2077211" cy="79400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767328" y="2746248"/>
            <a:ext cx="2458973" cy="36575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386321" y="2588514"/>
            <a:ext cx="1744217" cy="64922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910834" y="3540252"/>
            <a:ext cx="1983486" cy="50063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607552" y="5205983"/>
            <a:ext cx="1046226" cy="87248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607552" y="1635252"/>
            <a:ext cx="1191005" cy="56845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607552" y="3380994"/>
            <a:ext cx="1110995" cy="74676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529066" y="2429255"/>
            <a:ext cx="1119377" cy="79247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607552" y="4334255"/>
            <a:ext cx="1011173" cy="71399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2153" y="1553324"/>
            <a:ext cx="8630920" cy="820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8925" marR="5080" indent="-276860">
              <a:lnSpc>
                <a:spcPct val="101099"/>
              </a:lnSpc>
              <a:tabLst>
                <a:tab pos="390525" algn="l"/>
              </a:tabLst>
            </a:pPr>
            <a:r>
              <a:rPr dirty="0" sz="1750" spc="5">
                <a:latin typeface="Arial"/>
                <a:cs typeface="Arial"/>
              </a:rPr>
              <a:t>•		</a:t>
            </a:r>
            <a:r>
              <a:rPr dirty="0" sz="1750">
                <a:latin typeface="Times New Roman"/>
                <a:cs typeface="Times New Roman"/>
              </a:rPr>
              <a:t>АО </a:t>
            </a:r>
            <a:r>
              <a:rPr dirty="0" sz="1750" spc="5">
                <a:latin typeface="Times New Roman"/>
                <a:cs typeface="Times New Roman"/>
              </a:rPr>
              <a:t>«</a:t>
            </a:r>
            <a:r>
              <a:rPr dirty="0" sz="1750" spc="5">
                <a:latin typeface="Times New Roman"/>
                <a:cs typeface="Times New Roman"/>
              </a:rPr>
              <a:t>Прогресс</a:t>
            </a:r>
            <a:r>
              <a:rPr dirty="0" sz="1750" spc="5">
                <a:latin typeface="Times New Roman"/>
                <a:cs typeface="Times New Roman"/>
              </a:rPr>
              <a:t>» </a:t>
            </a:r>
            <a:r>
              <a:rPr dirty="0" sz="1750" spc="5">
                <a:latin typeface="Times New Roman"/>
                <a:cs typeface="Times New Roman"/>
              </a:rPr>
              <a:t>поставило более </a:t>
            </a:r>
            <a:r>
              <a:rPr dirty="0" sz="1750" spc="5">
                <a:latin typeface="Times New Roman"/>
                <a:cs typeface="Times New Roman"/>
              </a:rPr>
              <a:t>15 </a:t>
            </a:r>
            <a:r>
              <a:rPr dirty="0" sz="1750">
                <a:latin typeface="Times New Roman"/>
                <a:cs typeface="Times New Roman"/>
              </a:rPr>
              <a:t>тысяч шкафов КРУЗАП </a:t>
            </a:r>
            <a:r>
              <a:rPr dirty="0" sz="1750" spc="5">
                <a:latin typeface="Times New Roman"/>
                <a:cs typeface="Times New Roman"/>
              </a:rPr>
              <a:t>и </a:t>
            </a:r>
            <a:r>
              <a:rPr dirty="0" sz="1750">
                <a:latin typeface="Times New Roman"/>
                <a:cs typeface="Times New Roman"/>
              </a:rPr>
              <a:t>более </a:t>
            </a:r>
            <a:r>
              <a:rPr dirty="0" sz="1750" spc="5">
                <a:latin typeface="Times New Roman"/>
                <a:cs typeface="Times New Roman"/>
              </a:rPr>
              <a:t>50</a:t>
            </a:r>
            <a:r>
              <a:rPr dirty="0" sz="1750" spc="40">
                <a:latin typeface="Times New Roman"/>
                <a:cs typeface="Times New Roman"/>
              </a:rPr>
              <a:t> </a:t>
            </a:r>
            <a:r>
              <a:rPr dirty="0" sz="1750" spc="5">
                <a:latin typeface="Times New Roman"/>
                <a:cs typeface="Times New Roman"/>
              </a:rPr>
              <a:t>тысяч</a:t>
            </a:r>
            <a:r>
              <a:rPr dirty="0" sz="1750">
                <a:latin typeface="Times New Roman"/>
                <a:cs typeface="Times New Roman"/>
              </a:rPr>
              <a:t> </a:t>
            </a:r>
            <a:r>
              <a:rPr dirty="0" sz="1750" spc="5">
                <a:latin typeface="Times New Roman"/>
                <a:cs typeface="Times New Roman"/>
              </a:rPr>
              <a:t>других </a:t>
            </a:r>
            <a:r>
              <a:rPr dirty="0" sz="1750">
                <a:latin typeface="Times New Roman"/>
                <a:cs typeface="Times New Roman"/>
              </a:rPr>
              <a:t> </a:t>
            </a:r>
            <a:r>
              <a:rPr dirty="0" sz="1750" spc="5">
                <a:latin typeface="Times New Roman"/>
                <a:cs typeface="Times New Roman"/>
              </a:rPr>
              <a:t>НКУ различного назначения на объекты электроэнергетики</a:t>
            </a:r>
            <a:r>
              <a:rPr dirty="0" sz="1750" spc="5">
                <a:latin typeface="Times New Roman"/>
                <a:cs typeface="Times New Roman"/>
              </a:rPr>
              <a:t>,  </a:t>
            </a:r>
            <a:r>
              <a:rPr dirty="0" sz="1750" spc="5">
                <a:latin typeface="Times New Roman"/>
                <a:cs typeface="Times New Roman"/>
              </a:rPr>
              <a:t>в том числе нет ни</a:t>
            </a:r>
            <a:r>
              <a:rPr dirty="0" sz="1750" spc="-25">
                <a:latin typeface="Times New Roman"/>
                <a:cs typeface="Times New Roman"/>
              </a:rPr>
              <a:t> </a:t>
            </a:r>
            <a:r>
              <a:rPr dirty="0" sz="1750" spc="5">
                <a:latin typeface="Times New Roman"/>
                <a:cs typeface="Times New Roman"/>
              </a:rPr>
              <a:t>одной</a:t>
            </a:r>
            <a:endParaRPr sz="1750">
              <a:latin typeface="Times New Roman"/>
              <a:cs typeface="Times New Roman"/>
            </a:endParaRPr>
          </a:p>
          <a:p>
            <a:pPr marL="528320">
              <a:lnSpc>
                <a:spcPct val="100000"/>
              </a:lnSpc>
              <a:spcBef>
                <a:spcPts val="15"/>
              </a:spcBef>
            </a:pPr>
            <a:r>
              <a:rPr dirty="0" sz="1750" spc="5">
                <a:latin typeface="Times New Roman"/>
                <a:cs typeface="Times New Roman"/>
              </a:rPr>
              <a:t>атомной станции в </a:t>
            </a:r>
            <a:r>
              <a:rPr dirty="0" sz="1750">
                <a:latin typeface="Times New Roman"/>
                <a:cs typeface="Times New Roman"/>
              </a:rPr>
              <a:t>России</a:t>
            </a:r>
            <a:r>
              <a:rPr dirty="0" sz="1750">
                <a:latin typeface="Times New Roman"/>
                <a:cs typeface="Times New Roman"/>
              </a:rPr>
              <a:t>, </a:t>
            </a:r>
            <a:r>
              <a:rPr dirty="0" sz="1750" spc="5">
                <a:latin typeface="Times New Roman"/>
                <a:cs typeface="Times New Roman"/>
              </a:rPr>
              <a:t>где бы не эксплуатировались изделия АО</a:t>
            </a:r>
            <a:r>
              <a:rPr dirty="0" sz="1750" spc="60">
                <a:latin typeface="Times New Roman"/>
                <a:cs typeface="Times New Roman"/>
              </a:rPr>
              <a:t> </a:t>
            </a:r>
            <a:r>
              <a:rPr dirty="0" sz="1750">
                <a:latin typeface="Times New Roman"/>
                <a:cs typeface="Times New Roman"/>
              </a:rPr>
              <a:t>«</a:t>
            </a:r>
            <a:r>
              <a:rPr dirty="0" sz="1750">
                <a:latin typeface="Times New Roman"/>
                <a:cs typeface="Times New Roman"/>
              </a:rPr>
              <a:t>Прогресс</a:t>
            </a:r>
            <a:r>
              <a:rPr dirty="0" sz="1750">
                <a:latin typeface="Times New Roman"/>
                <a:cs typeface="Times New Roman"/>
              </a:rPr>
              <a:t>».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52221"/>
            <a:ext cx="9323069" cy="1350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11351" y="524255"/>
            <a:ext cx="872489" cy="8557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55904" y="2518409"/>
            <a:ext cx="8564117" cy="44554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1842" y="174498"/>
            <a:ext cx="8987028" cy="1518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20061" y="367283"/>
            <a:ext cx="911351" cy="9006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657094" y="3064764"/>
            <a:ext cx="3189732" cy="1030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91361" y="1319022"/>
            <a:ext cx="5235701" cy="16771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989320" y="6078473"/>
            <a:ext cx="1408176" cy="8046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76605" y="3143250"/>
            <a:ext cx="2380488" cy="9898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005833" y="6237731"/>
            <a:ext cx="1348739" cy="4358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15873" y="6159246"/>
            <a:ext cx="2827020" cy="7589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799838" y="4413504"/>
            <a:ext cx="1824227" cy="7117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6605" y="4572000"/>
            <a:ext cx="1745742" cy="43052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48577" y="3302508"/>
            <a:ext cx="3517391" cy="5684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975610" y="4254246"/>
            <a:ext cx="951738" cy="95173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418069" y="4175760"/>
            <a:ext cx="1679448" cy="53492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497305" y="1319022"/>
            <a:ext cx="1586483" cy="157276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021055" y="5048250"/>
            <a:ext cx="2580373" cy="48463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053565" y="5920740"/>
            <a:ext cx="1031748" cy="11612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876" y="174498"/>
            <a:ext cx="9095993" cy="1518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15873" y="605027"/>
            <a:ext cx="671322" cy="662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04513" y="1508759"/>
            <a:ext cx="8653780" cy="18980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50" spc="20">
                <a:latin typeface="Arial"/>
                <a:cs typeface="Arial"/>
              </a:rPr>
              <a:t>РФ </a:t>
            </a:r>
            <a:r>
              <a:rPr dirty="0" sz="1950" spc="10">
                <a:latin typeface="Calibri"/>
                <a:cs typeface="Calibri"/>
              </a:rPr>
              <a:t>142281, </a:t>
            </a:r>
            <a:r>
              <a:rPr dirty="0" sz="1950" spc="15">
                <a:latin typeface="Arial"/>
                <a:cs typeface="Arial"/>
              </a:rPr>
              <a:t>Московская </a:t>
            </a:r>
            <a:r>
              <a:rPr dirty="0" sz="1950" spc="10">
                <a:latin typeface="Arial"/>
                <a:cs typeface="Arial"/>
              </a:rPr>
              <a:t>область</a:t>
            </a:r>
            <a:r>
              <a:rPr dirty="0" sz="1950" spc="10">
                <a:latin typeface="Calibri"/>
                <a:cs typeface="Calibri"/>
              </a:rPr>
              <a:t>, </a:t>
            </a:r>
            <a:r>
              <a:rPr dirty="0" sz="1950" spc="10">
                <a:latin typeface="Arial"/>
                <a:cs typeface="Arial"/>
              </a:rPr>
              <a:t>г</a:t>
            </a:r>
            <a:r>
              <a:rPr dirty="0" sz="1950" spc="10">
                <a:latin typeface="Calibri"/>
                <a:cs typeface="Calibri"/>
              </a:rPr>
              <a:t>. </a:t>
            </a:r>
            <a:r>
              <a:rPr dirty="0" sz="1950" spc="15">
                <a:latin typeface="Arial"/>
                <a:cs typeface="Arial"/>
              </a:rPr>
              <a:t>Протвино</a:t>
            </a:r>
            <a:r>
              <a:rPr dirty="0" sz="1950" spc="15">
                <a:latin typeface="Calibri"/>
                <a:cs typeface="Calibri"/>
              </a:rPr>
              <a:t>, </a:t>
            </a:r>
            <a:r>
              <a:rPr dirty="0" sz="1950" spc="10">
                <a:latin typeface="Arial"/>
                <a:cs typeface="Arial"/>
              </a:rPr>
              <a:t>ул</a:t>
            </a:r>
            <a:r>
              <a:rPr dirty="0" sz="1950" spc="10">
                <a:latin typeface="Calibri"/>
                <a:cs typeface="Calibri"/>
              </a:rPr>
              <a:t>. </a:t>
            </a:r>
            <a:r>
              <a:rPr dirty="0" sz="1950" spc="15">
                <a:latin typeface="Arial"/>
                <a:cs typeface="Arial"/>
              </a:rPr>
              <a:t>Железнодорожная</a:t>
            </a:r>
            <a:r>
              <a:rPr dirty="0" sz="1950" spc="15">
                <a:latin typeface="Calibri"/>
                <a:cs typeface="Calibri"/>
              </a:rPr>
              <a:t>, </a:t>
            </a:r>
            <a:r>
              <a:rPr dirty="0" sz="1950" spc="15">
                <a:latin typeface="Arial"/>
                <a:cs typeface="Arial"/>
              </a:rPr>
              <a:t>дом</a:t>
            </a:r>
            <a:r>
              <a:rPr dirty="0" sz="1950" spc="-310">
                <a:latin typeface="Arial"/>
                <a:cs typeface="Arial"/>
              </a:rPr>
              <a:t> </a:t>
            </a:r>
            <a:r>
              <a:rPr dirty="0" sz="1950" spc="15">
                <a:latin typeface="Calibri"/>
                <a:cs typeface="Calibri"/>
              </a:rPr>
              <a:t>3</a:t>
            </a:r>
            <a:endParaRPr sz="195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760"/>
              </a:spcBef>
            </a:pPr>
            <a:r>
              <a:rPr dirty="0" sz="1950" spc="15">
                <a:latin typeface="Arial"/>
                <a:cs typeface="Arial"/>
              </a:rPr>
              <a:t>Телефон</a:t>
            </a:r>
            <a:r>
              <a:rPr dirty="0" sz="1950" spc="15">
                <a:latin typeface="Calibri"/>
                <a:cs typeface="Calibri"/>
              </a:rPr>
              <a:t>: +7 </a:t>
            </a:r>
            <a:r>
              <a:rPr dirty="0" sz="1950" spc="10">
                <a:latin typeface="Calibri"/>
                <a:cs typeface="Calibri"/>
              </a:rPr>
              <a:t>(4967)</a:t>
            </a:r>
            <a:r>
              <a:rPr dirty="0" sz="1950" spc="-25">
                <a:latin typeface="Calibri"/>
                <a:cs typeface="Calibri"/>
              </a:rPr>
              <a:t> </a:t>
            </a:r>
            <a:r>
              <a:rPr dirty="0" sz="1950" spc="10">
                <a:latin typeface="Calibri"/>
                <a:cs typeface="Calibri"/>
              </a:rPr>
              <a:t>74</a:t>
            </a:r>
            <a:r>
              <a:rPr dirty="0" sz="1950" spc="10">
                <a:latin typeface="Calibri"/>
                <a:cs typeface="Calibri"/>
              </a:rPr>
              <a:t>‐</a:t>
            </a:r>
            <a:r>
              <a:rPr dirty="0" sz="1950" spc="10">
                <a:latin typeface="Calibri"/>
                <a:cs typeface="Calibri"/>
              </a:rPr>
              <a:t>06</a:t>
            </a:r>
            <a:r>
              <a:rPr dirty="0" sz="1950" spc="10">
                <a:latin typeface="Calibri"/>
                <a:cs typeface="Calibri"/>
              </a:rPr>
              <a:t>‐</a:t>
            </a:r>
            <a:r>
              <a:rPr dirty="0" sz="1950" spc="10">
                <a:latin typeface="Calibri"/>
                <a:cs typeface="Calibri"/>
              </a:rPr>
              <a:t>44</a:t>
            </a:r>
            <a:endParaRPr sz="195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755"/>
              </a:spcBef>
            </a:pPr>
            <a:r>
              <a:rPr dirty="0" sz="1950" spc="15">
                <a:latin typeface="Arial"/>
                <a:cs typeface="Arial"/>
              </a:rPr>
              <a:t>Факс</a:t>
            </a:r>
            <a:r>
              <a:rPr dirty="0" sz="1950" spc="15">
                <a:latin typeface="Calibri"/>
                <a:cs typeface="Calibri"/>
              </a:rPr>
              <a:t>: +7 </a:t>
            </a:r>
            <a:r>
              <a:rPr dirty="0" sz="1950" spc="10">
                <a:latin typeface="Calibri"/>
                <a:cs typeface="Calibri"/>
              </a:rPr>
              <a:t>(4967)</a:t>
            </a:r>
            <a:r>
              <a:rPr dirty="0" sz="1950" spc="-85">
                <a:latin typeface="Calibri"/>
                <a:cs typeface="Calibri"/>
              </a:rPr>
              <a:t> </a:t>
            </a:r>
            <a:r>
              <a:rPr dirty="0" sz="1950" spc="15">
                <a:latin typeface="Calibri"/>
                <a:cs typeface="Calibri"/>
              </a:rPr>
              <a:t>74</a:t>
            </a:r>
            <a:r>
              <a:rPr dirty="0" sz="1950" spc="15">
                <a:latin typeface="Calibri"/>
                <a:cs typeface="Calibri"/>
              </a:rPr>
              <a:t>‐</a:t>
            </a:r>
            <a:r>
              <a:rPr dirty="0" sz="1950" spc="15">
                <a:latin typeface="Calibri"/>
                <a:cs typeface="Calibri"/>
              </a:rPr>
              <a:t>16</a:t>
            </a:r>
            <a:r>
              <a:rPr dirty="0" sz="1950" spc="15">
                <a:latin typeface="Calibri"/>
                <a:cs typeface="Calibri"/>
              </a:rPr>
              <a:t>‐</a:t>
            </a:r>
            <a:r>
              <a:rPr dirty="0" sz="1950" spc="15">
                <a:latin typeface="Calibri"/>
                <a:cs typeface="Calibri"/>
              </a:rPr>
              <a:t>11</a:t>
            </a:r>
            <a:endParaRPr sz="1950">
              <a:latin typeface="Calibri"/>
              <a:cs typeface="Calibri"/>
            </a:endParaRPr>
          </a:p>
          <a:p>
            <a:pPr marL="12700" marR="6128385" indent="1270">
              <a:lnSpc>
                <a:spcPct val="132300"/>
              </a:lnSpc>
              <a:spcBef>
                <a:spcPts val="5"/>
              </a:spcBef>
            </a:pPr>
            <a:r>
              <a:rPr dirty="0" sz="1950" spc="5">
                <a:latin typeface="Calibri"/>
                <a:cs typeface="Calibri"/>
              </a:rPr>
              <a:t>E</a:t>
            </a:r>
            <a:r>
              <a:rPr dirty="0" sz="1950" spc="5">
                <a:latin typeface="Calibri"/>
                <a:cs typeface="Calibri"/>
              </a:rPr>
              <a:t>‐</a:t>
            </a:r>
            <a:r>
              <a:rPr dirty="0" sz="1950" spc="5">
                <a:latin typeface="Calibri"/>
                <a:cs typeface="Calibri"/>
              </a:rPr>
              <a:t>mail: </a:t>
            </a:r>
            <a:r>
              <a:rPr dirty="0" sz="1950" spc="10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market@pozp.ru  </a:t>
            </a:r>
            <a:r>
              <a:rPr dirty="0" sz="1950" spc="20">
                <a:latin typeface="Calibri"/>
                <a:cs typeface="Calibri"/>
              </a:rPr>
              <a:t>Web </a:t>
            </a:r>
            <a:r>
              <a:rPr dirty="0" sz="1950" spc="5">
                <a:latin typeface="Calibri"/>
                <a:cs typeface="Calibri"/>
              </a:rPr>
              <a:t>site:</a:t>
            </a:r>
            <a:r>
              <a:rPr dirty="0" sz="1950" spc="-75">
                <a:latin typeface="Calibri"/>
                <a:cs typeface="Calibri"/>
              </a:rPr>
              <a:t> </a:t>
            </a:r>
            <a:r>
              <a:rPr dirty="0" sz="1950" spc="15" u="heavy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pozp.ru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26535" y="2602992"/>
            <a:ext cx="6223254" cy="41475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5164" cy="75567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86967" y="73914"/>
            <a:ext cx="8812530" cy="10546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23970" y="5437088"/>
            <a:ext cx="9186545" cy="1938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29800"/>
              </a:lnSpc>
            </a:pPr>
            <a:r>
              <a:rPr dirty="0" sz="1550" spc="-5">
                <a:latin typeface="Calibri"/>
                <a:cs typeface="Calibri"/>
              </a:rPr>
              <a:t>На базе мастерских монтажно‐строительного управления </a:t>
            </a:r>
            <a:r>
              <a:rPr dirty="0" sz="1550" spc="-5">
                <a:latin typeface="Calibri"/>
                <a:cs typeface="Calibri"/>
              </a:rPr>
              <a:t>1 </a:t>
            </a:r>
            <a:r>
              <a:rPr dirty="0" sz="1550" spc="-10">
                <a:latin typeface="Calibri"/>
                <a:cs typeface="Calibri"/>
              </a:rPr>
              <a:t>января </a:t>
            </a:r>
            <a:r>
              <a:rPr dirty="0" sz="1550" spc="-5">
                <a:latin typeface="Calibri"/>
                <a:cs typeface="Calibri"/>
              </a:rPr>
              <a:t>1967 </a:t>
            </a:r>
            <a:r>
              <a:rPr dirty="0" sz="1550" spc="-5">
                <a:latin typeface="Calibri"/>
                <a:cs typeface="Calibri"/>
              </a:rPr>
              <a:t>в качестве филиала завода  нестандартного </a:t>
            </a:r>
            <a:r>
              <a:rPr dirty="0" sz="1550" spc="-10">
                <a:latin typeface="Calibri"/>
                <a:cs typeface="Calibri"/>
              </a:rPr>
              <a:t>оборудования </a:t>
            </a:r>
            <a:r>
              <a:rPr dirty="0" sz="1550" spc="-5">
                <a:latin typeface="Calibri"/>
                <a:cs typeface="Calibri"/>
              </a:rPr>
              <a:t>был организован цех нестандартного оборудования</a:t>
            </a:r>
            <a:r>
              <a:rPr dirty="0" sz="1550" spc="-5">
                <a:latin typeface="Calibri"/>
                <a:cs typeface="Calibri"/>
              </a:rPr>
              <a:t>. </a:t>
            </a:r>
            <a:r>
              <a:rPr dirty="0" sz="1550" spc="-5">
                <a:latin typeface="Calibri"/>
                <a:cs typeface="Calibri"/>
              </a:rPr>
              <a:t>Завод входил в </a:t>
            </a:r>
            <a:r>
              <a:rPr dirty="0" sz="1550" spc="-10">
                <a:latin typeface="Calibri"/>
                <a:cs typeface="Calibri"/>
              </a:rPr>
              <a:t>состав  </a:t>
            </a:r>
            <a:r>
              <a:rPr dirty="0" sz="1550" spc="-5">
                <a:latin typeface="Calibri"/>
                <a:cs typeface="Calibri"/>
              </a:rPr>
              <a:t>строительно‐монтажного треста </a:t>
            </a:r>
            <a:r>
              <a:rPr dirty="0" sz="1550" spc="-10">
                <a:latin typeface="Calibri"/>
                <a:cs typeface="Calibri"/>
              </a:rPr>
              <a:t>12 </a:t>
            </a:r>
            <a:r>
              <a:rPr dirty="0" sz="1550" spc="-10">
                <a:latin typeface="Calibri"/>
                <a:cs typeface="Calibri"/>
              </a:rPr>
              <a:t>ГУ </a:t>
            </a:r>
            <a:r>
              <a:rPr dirty="0" sz="1550" spc="-5">
                <a:latin typeface="Calibri"/>
                <a:cs typeface="Calibri"/>
              </a:rPr>
              <a:t>Министерства среднего машиностроения</a:t>
            </a:r>
            <a:r>
              <a:rPr dirty="0" sz="1550" spc="-5">
                <a:latin typeface="Calibri"/>
                <a:cs typeface="Calibri"/>
              </a:rPr>
              <a:t>. </a:t>
            </a:r>
            <a:r>
              <a:rPr dirty="0" sz="1650" spc="-5">
                <a:latin typeface="Calibri"/>
                <a:cs typeface="Calibri"/>
              </a:rPr>
              <a:t>Приказом </a:t>
            </a:r>
            <a:r>
              <a:rPr dirty="0" sz="1650">
                <a:latin typeface="Calibri"/>
                <a:cs typeface="Calibri"/>
              </a:rPr>
              <a:t>№</a:t>
            </a:r>
            <a:r>
              <a:rPr dirty="0" sz="1650">
                <a:latin typeface="Calibri"/>
                <a:cs typeface="Calibri"/>
              </a:rPr>
              <a:t>352 </a:t>
            </a:r>
            <a:r>
              <a:rPr dirty="0" sz="1650" spc="-5">
                <a:latin typeface="Calibri"/>
                <a:cs typeface="Calibri"/>
              </a:rPr>
              <a:t>от  </a:t>
            </a:r>
            <a:r>
              <a:rPr dirty="0" sz="1650">
                <a:latin typeface="Calibri"/>
                <a:cs typeface="Calibri"/>
              </a:rPr>
              <a:t>09.07.1973 </a:t>
            </a:r>
            <a:r>
              <a:rPr dirty="0" sz="1650" spc="-5">
                <a:latin typeface="Calibri"/>
                <a:cs typeface="Calibri"/>
              </a:rPr>
              <a:t>г</a:t>
            </a:r>
            <a:r>
              <a:rPr dirty="0" sz="1650" spc="-5">
                <a:latin typeface="Calibri"/>
                <a:cs typeface="Calibri"/>
              </a:rPr>
              <a:t>. </a:t>
            </a:r>
            <a:r>
              <a:rPr dirty="0" sz="1650" spc="-5">
                <a:latin typeface="Calibri"/>
                <a:cs typeface="Calibri"/>
              </a:rPr>
              <a:t>завод получил функции головного предприятия </a:t>
            </a:r>
            <a:r>
              <a:rPr dirty="0" sz="1650">
                <a:latin typeface="Calibri"/>
                <a:cs typeface="Calibri"/>
              </a:rPr>
              <a:t>с </a:t>
            </a:r>
            <a:r>
              <a:rPr dirty="0" sz="1650" spc="-5">
                <a:latin typeface="Calibri"/>
                <a:cs typeface="Calibri"/>
              </a:rPr>
              <a:t>двумя филиалами </a:t>
            </a:r>
            <a:r>
              <a:rPr dirty="0" sz="1650">
                <a:latin typeface="Calibri"/>
                <a:cs typeface="Calibri"/>
              </a:rPr>
              <a:t>в </a:t>
            </a:r>
            <a:r>
              <a:rPr dirty="0" sz="1650" spc="-5">
                <a:latin typeface="Calibri"/>
                <a:cs typeface="Calibri"/>
              </a:rPr>
              <a:t>г</a:t>
            </a:r>
            <a:r>
              <a:rPr dirty="0" sz="1650" spc="-5">
                <a:latin typeface="Calibri"/>
                <a:cs typeface="Calibri"/>
              </a:rPr>
              <a:t>. </a:t>
            </a:r>
            <a:r>
              <a:rPr dirty="0" sz="1650" spc="-5">
                <a:latin typeface="Calibri"/>
                <a:cs typeface="Calibri"/>
              </a:rPr>
              <a:t>Москве </a:t>
            </a:r>
            <a:r>
              <a:rPr dirty="0" sz="1650">
                <a:latin typeface="Calibri"/>
                <a:cs typeface="Calibri"/>
              </a:rPr>
              <a:t>и  </a:t>
            </a:r>
            <a:r>
              <a:rPr dirty="0" sz="1650" spc="-5">
                <a:latin typeface="Calibri"/>
                <a:cs typeface="Calibri"/>
              </a:rPr>
              <a:t>Киргизии</a:t>
            </a:r>
            <a:r>
              <a:rPr dirty="0" sz="1650" spc="-5">
                <a:latin typeface="Calibri"/>
                <a:cs typeface="Calibri"/>
              </a:rPr>
              <a:t>. </a:t>
            </a:r>
            <a:r>
              <a:rPr dirty="0" sz="1650" spc="-5">
                <a:latin typeface="Calibri"/>
                <a:cs typeface="Calibri"/>
              </a:rPr>
              <a:t>На </a:t>
            </a:r>
            <a:r>
              <a:rPr dirty="0" sz="1650">
                <a:latin typeface="Calibri"/>
                <a:cs typeface="Calibri"/>
              </a:rPr>
              <a:t>основании приказа № </a:t>
            </a:r>
            <a:r>
              <a:rPr dirty="0" sz="1650">
                <a:latin typeface="Calibri"/>
                <a:cs typeface="Calibri"/>
              </a:rPr>
              <a:t>197 </a:t>
            </a:r>
            <a:r>
              <a:rPr dirty="0" sz="1650" spc="-5">
                <a:latin typeface="Calibri"/>
                <a:cs typeface="Calibri"/>
              </a:rPr>
              <a:t>от </a:t>
            </a:r>
            <a:r>
              <a:rPr dirty="0" sz="1650" spc="-5">
                <a:latin typeface="Calibri"/>
                <a:cs typeface="Calibri"/>
              </a:rPr>
              <a:t>23.09.1983</a:t>
            </a:r>
            <a:r>
              <a:rPr dirty="0" sz="1650" spc="-5">
                <a:latin typeface="Calibri"/>
                <a:cs typeface="Calibri"/>
              </a:rPr>
              <a:t>г</a:t>
            </a:r>
            <a:r>
              <a:rPr dirty="0" sz="1650" spc="-5">
                <a:latin typeface="Calibri"/>
                <a:cs typeface="Calibri"/>
              </a:rPr>
              <a:t>. </a:t>
            </a:r>
            <a:r>
              <a:rPr dirty="0" sz="1650" spc="-5">
                <a:latin typeface="Calibri"/>
                <a:cs typeface="Calibri"/>
              </a:rPr>
              <a:t>Министерства среднего машиностроения  </a:t>
            </a:r>
            <a:r>
              <a:rPr dirty="0" sz="1650" spc="-5">
                <a:latin typeface="Calibri"/>
                <a:cs typeface="Calibri"/>
              </a:rPr>
              <a:t>"</a:t>
            </a:r>
            <a:r>
              <a:rPr dirty="0" sz="1650" spc="-5">
                <a:latin typeface="Calibri"/>
                <a:cs typeface="Calibri"/>
              </a:rPr>
              <a:t>Завод нестандартного оборудования</a:t>
            </a:r>
            <a:r>
              <a:rPr dirty="0" sz="1650" spc="-5">
                <a:latin typeface="Calibri"/>
                <a:cs typeface="Calibri"/>
              </a:rPr>
              <a:t>" </a:t>
            </a:r>
            <a:r>
              <a:rPr dirty="0" sz="1650" spc="-5">
                <a:latin typeface="Calibri"/>
                <a:cs typeface="Calibri"/>
              </a:rPr>
              <a:t>получил своё новое название </a:t>
            </a:r>
            <a:r>
              <a:rPr dirty="0" sz="1650" spc="-5">
                <a:latin typeface="Calibri"/>
                <a:cs typeface="Calibri"/>
              </a:rPr>
              <a:t>"</a:t>
            </a:r>
            <a:r>
              <a:rPr dirty="0" sz="1650" spc="-5">
                <a:latin typeface="Calibri"/>
                <a:cs typeface="Calibri"/>
              </a:rPr>
              <a:t>Опытный завод</a:t>
            </a:r>
            <a:r>
              <a:rPr dirty="0" sz="1650" spc="-35">
                <a:latin typeface="Calibri"/>
                <a:cs typeface="Calibri"/>
              </a:rPr>
              <a:t> </a:t>
            </a:r>
            <a:r>
              <a:rPr dirty="0" sz="1650" spc="-5">
                <a:latin typeface="Calibri"/>
                <a:cs typeface="Calibri"/>
              </a:rPr>
              <a:t>"</a:t>
            </a:r>
            <a:r>
              <a:rPr dirty="0" sz="1650" spc="-5">
                <a:latin typeface="Calibri"/>
                <a:cs typeface="Calibri"/>
              </a:rPr>
              <a:t>Прогресс</a:t>
            </a:r>
            <a:r>
              <a:rPr dirty="0" sz="1650" spc="-5">
                <a:latin typeface="Calibri"/>
                <a:cs typeface="Calibri"/>
              </a:rPr>
              <a:t>".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5864" y="208026"/>
            <a:ext cx="671322" cy="662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5864" y="1000505"/>
            <a:ext cx="1428750" cy="16809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953166" y="888733"/>
            <a:ext cx="7090409" cy="2186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95500"/>
              </a:lnSpc>
            </a:pPr>
            <a:r>
              <a:rPr dirty="0" sz="1750" spc="-10" i="1">
                <a:latin typeface="Times New Roman"/>
                <a:cs typeface="Times New Roman"/>
              </a:rPr>
              <a:t>"</a:t>
            </a:r>
            <a:r>
              <a:rPr dirty="0" sz="1850" spc="-10" i="1">
                <a:latin typeface="Arial"/>
                <a:cs typeface="Arial"/>
              </a:rPr>
              <a:t>Целью </a:t>
            </a:r>
            <a:r>
              <a:rPr dirty="0" sz="1850" spc="35" i="1">
                <a:latin typeface="Arial"/>
                <a:cs typeface="Arial"/>
              </a:rPr>
              <a:t>политики </a:t>
            </a:r>
            <a:r>
              <a:rPr dirty="0" sz="1850" spc="40" i="1">
                <a:latin typeface="Arial"/>
                <a:cs typeface="Arial"/>
              </a:rPr>
              <a:t>нашего </a:t>
            </a:r>
            <a:r>
              <a:rPr dirty="0" sz="1850" spc="25" i="1">
                <a:latin typeface="Arial"/>
                <a:cs typeface="Arial"/>
              </a:rPr>
              <a:t>предприятия </a:t>
            </a:r>
            <a:r>
              <a:rPr dirty="0" sz="1850" spc="-15" i="1">
                <a:latin typeface="Arial"/>
                <a:cs typeface="Arial"/>
              </a:rPr>
              <a:t>является </a:t>
            </a:r>
            <a:r>
              <a:rPr dirty="0" sz="1850" spc="65" i="1">
                <a:latin typeface="Arial"/>
                <a:cs typeface="Arial"/>
              </a:rPr>
              <a:t>выпуск  </a:t>
            </a:r>
            <a:r>
              <a:rPr dirty="0" sz="1850" spc="80" i="1">
                <a:latin typeface="Arial"/>
                <a:cs typeface="Arial"/>
              </a:rPr>
              <a:t>продукции </a:t>
            </a:r>
            <a:r>
              <a:rPr dirty="0" sz="1850" spc="130" i="1">
                <a:latin typeface="Arial"/>
                <a:cs typeface="Arial"/>
              </a:rPr>
              <a:t>и </a:t>
            </a:r>
            <a:r>
              <a:rPr dirty="0" sz="1850" spc="70" i="1">
                <a:latin typeface="Arial"/>
                <a:cs typeface="Arial"/>
              </a:rPr>
              <a:t>оказание </a:t>
            </a:r>
            <a:r>
              <a:rPr dirty="0" sz="1850" spc="40" i="1">
                <a:latin typeface="Arial"/>
                <a:cs typeface="Arial"/>
              </a:rPr>
              <a:t>услуг </a:t>
            </a:r>
            <a:r>
              <a:rPr dirty="0" sz="1850" spc="-20" i="1">
                <a:latin typeface="Arial"/>
                <a:cs typeface="Arial"/>
              </a:rPr>
              <a:t>такого </a:t>
            </a:r>
            <a:r>
              <a:rPr dirty="0" sz="1850" spc="-15" i="1">
                <a:latin typeface="Arial"/>
                <a:cs typeface="Arial"/>
              </a:rPr>
              <a:t>качества</a:t>
            </a:r>
            <a:r>
              <a:rPr dirty="0" sz="1750" spc="-15" i="1">
                <a:latin typeface="Times New Roman"/>
                <a:cs typeface="Times New Roman"/>
              </a:rPr>
              <a:t>, </a:t>
            </a:r>
            <a:r>
              <a:rPr dirty="0" sz="1850" spc="-20" i="1">
                <a:latin typeface="Arial"/>
                <a:cs typeface="Arial"/>
              </a:rPr>
              <a:t>которое  </a:t>
            </a:r>
            <a:r>
              <a:rPr dirty="0" sz="1850" spc="25" i="1">
                <a:latin typeface="Arial"/>
                <a:cs typeface="Arial"/>
              </a:rPr>
              <a:t>превосходит </a:t>
            </a:r>
            <a:r>
              <a:rPr dirty="0" sz="1850" spc="85" i="1">
                <a:latin typeface="Arial"/>
                <a:cs typeface="Arial"/>
              </a:rPr>
              <a:t>ожидания заказчиков </a:t>
            </a:r>
            <a:r>
              <a:rPr dirty="0" sz="1850" spc="130" i="1">
                <a:latin typeface="Arial"/>
                <a:cs typeface="Arial"/>
              </a:rPr>
              <a:t>и </a:t>
            </a:r>
            <a:r>
              <a:rPr dirty="0" sz="1850" spc="-25" i="1">
                <a:latin typeface="Arial"/>
                <a:cs typeface="Arial"/>
              </a:rPr>
              <a:t>служит </a:t>
            </a:r>
            <a:r>
              <a:rPr dirty="0" sz="1850" spc="95" i="1">
                <a:latin typeface="Arial"/>
                <a:cs typeface="Arial"/>
              </a:rPr>
              <a:t>основой </a:t>
            </a:r>
            <a:r>
              <a:rPr dirty="0" sz="1850" spc="85" i="1">
                <a:latin typeface="Arial"/>
                <a:cs typeface="Arial"/>
              </a:rPr>
              <a:t>для  </a:t>
            </a:r>
            <a:r>
              <a:rPr dirty="0" sz="1850" spc="60" i="1">
                <a:latin typeface="Arial"/>
                <a:cs typeface="Arial"/>
              </a:rPr>
              <a:t>повышения</a:t>
            </a:r>
            <a:r>
              <a:rPr dirty="0" sz="1850" spc="-80" i="1">
                <a:latin typeface="Arial"/>
                <a:cs typeface="Arial"/>
              </a:rPr>
              <a:t> </a:t>
            </a:r>
            <a:r>
              <a:rPr dirty="0" sz="1850" spc="85" i="1">
                <a:latin typeface="Arial"/>
                <a:cs typeface="Arial"/>
              </a:rPr>
              <a:t>экономического</a:t>
            </a:r>
            <a:r>
              <a:rPr dirty="0" sz="1850" spc="-75" i="1">
                <a:latin typeface="Arial"/>
                <a:cs typeface="Arial"/>
              </a:rPr>
              <a:t> </a:t>
            </a:r>
            <a:r>
              <a:rPr dirty="0" sz="1850" spc="30" i="1">
                <a:latin typeface="Arial"/>
                <a:cs typeface="Arial"/>
              </a:rPr>
              <a:t>благосостояния</a:t>
            </a:r>
            <a:r>
              <a:rPr dirty="0" sz="1850" spc="-80" i="1">
                <a:latin typeface="Arial"/>
                <a:cs typeface="Arial"/>
              </a:rPr>
              <a:t> </a:t>
            </a:r>
            <a:r>
              <a:rPr dirty="0" sz="1850" spc="30" i="1">
                <a:latin typeface="Arial"/>
                <a:cs typeface="Arial"/>
              </a:rPr>
              <a:t>предприятия</a:t>
            </a:r>
            <a:r>
              <a:rPr dirty="0" sz="1850" spc="-90" i="1">
                <a:latin typeface="Arial"/>
                <a:cs typeface="Arial"/>
              </a:rPr>
              <a:t> </a:t>
            </a:r>
            <a:r>
              <a:rPr dirty="0" sz="1850" spc="130" i="1">
                <a:latin typeface="Arial"/>
                <a:cs typeface="Arial"/>
              </a:rPr>
              <a:t>и  </a:t>
            </a:r>
            <a:r>
              <a:rPr dirty="0" sz="1850" spc="85" i="1">
                <a:latin typeface="Arial"/>
                <a:cs typeface="Arial"/>
              </a:rPr>
              <a:t>каждого </a:t>
            </a:r>
            <a:r>
              <a:rPr dirty="0" sz="1850" spc="60" i="1">
                <a:latin typeface="Arial"/>
                <a:cs typeface="Arial"/>
              </a:rPr>
              <a:t>его</a:t>
            </a:r>
            <a:r>
              <a:rPr dirty="0" sz="1850" spc="-300" i="1">
                <a:latin typeface="Arial"/>
                <a:cs typeface="Arial"/>
              </a:rPr>
              <a:t> </a:t>
            </a:r>
            <a:r>
              <a:rPr dirty="0" sz="1850" i="1">
                <a:latin typeface="Arial"/>
                <a:cs typeface="Arial"/>
              </a:rPr>
              <a:t>работника</a:t>
            </a:r>
            <a:r>
              <a:rPr dirty="0" sz="1750" i="1">
                <a:latin typeface="Times New Roman"/>
                <a:cs typeface="Times New Roman"/>
              </a:rPr>
              <a:t>!"</a:t>
            </a:r>
            <a:endParaRPr sz="1750">
              <a:latin typeface="Times New Roman"/>
              <a:cs typeface="Times New Roman"/>
            </a:endParaRPr>
          </a:p>
          <a:p>
            <a:pPr marL="12700" marR="3369945">
              <a:lnSpc>
                <a:spcPts val="1580"/>
              </a:lnSpc>
              <a:spcBef>
                <a:spcPts val="45"/>
              </a:spcBef>
            </a:pPr>
            <a:r>
              <a:rPr dirty="0" sz="1400" spc="-65" b="1" i="1">
                <a:latin typeface="Arial"/>
                <a:cs typeface="Arial"/>
              </a:rPr>
              <a:t>Генеральный </a:t>
            </a:r>
            <a:r>
              <a:rPr dirty="0" sz="1400" spc="-85" b="1" i="1">
                <a:latin typeface="Arial"/>
                <a:cs typeface="Arial"/>
              </a:rPr>
              <a:t>директор </a:t>
            </a:r>
            <a:r>
              <a:rPr dirty="0" sz="1300" spc="5" b="1" i="1">
                <a:latin typeface="Times New Roman"/>
                <a:cs typeface="Times New Roman"/>
              </a:rPr>
              <a:t>(06.04.1995-30.08.2018)  </a:t>
            </a:r>
            <a:r>
              <a:rPr dirty="0" sz="1400" spc="-70" b="1" i="1">
                <a:latin typeface="Arial"/>
                <a:cs typeface="Arial"/>
              </a:rPr>
              <a:t>Заслуженный </a:t>
            </a:r>
            <a:r>
              <a:rPr dirty="0" sz="1400" spc="-120" b="1" i="1">
                <a:latin typeface="Arial"/>
                <a:cs typeface="Arial"/>
              </a:rPr>
              <a:t>машиностроитель  </a:t>
            </a:r>
            <a:r>
              <a:rPr dirty="0" sz="1400" spc="-25" b="1" i="1">
                <a:latin typeface="Arial"/>
                <a:cs typeface="Arial"/>
              </a:rPr>
              <a:t>Российской</a:t>
            </a:r>
            <a:r>
              <a:rPr dirty="0" sz="1400" spc="-40" b="1" i="1">
                <a:latin typeface="Arial"/>
                <a:cs typeface="Arial"/>
              </a:rPr>
              <a:t> </a:t>
            </a:r>
            <a:r>
              <a:rPr dirty="0" sz="1400" spc="-45" b="1" i="1">
                <a:latin typeface="Arial"/>
                <a:cs typeface="Arial"/>
              </a:rPr>
              <a:t>Федерации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805"/>
              </a:lnSpc>
            </a:pPr>
            <a:r>
              <a:rPr dirty="0" sz="1600" spc="-10" b="1" i="1">
                <a:latin typeface="Arial"/>
                <a:cs typeface="Arial"/>
              </a:rPr>
              <a:t>Олег </a:t>
            </a:r>
            <a:r>
              <a:rPr dirty="0" sz="1600" spc="-30" b="1" i="1">
                <a:latin typeface="Arial"/>
                <a:cs typeface="Arial"/>
              </a:rPr>
              <a:t>Федорович</a:t>
            </a:r>
            <a:r>
              <a:rPr dirty="0" sz="1600" spc="-229" b="1" i="1">
                <a:latin typeface="Arial"/>
                <a:cs typeface="Arial"/>
              </a:rPr>
              <a:t> </a:t>
            </a:r>
            <a:r>
              <a:rPr dirty="0" sz="1600" spc="-15" b="1" i="1">
                <a:latin typeface="Arial"/>
                <a:cs typeface="Arial"/>
              </a:rPr>
              <a:t>Макаров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48194" y="5261609"/>
            <a:ext cx="281940" cy="67310"/>
          </a:xfrm>
          <a:custGeom>
            <a:avLst/>
            <a:gdLst/>
            <a:ahLst/>
            <a:cxnLst/>
            <a:rect l="l" t="t" r="r" b="b"/>
            <a:pathLst>
              <a:path w="281940" h="67310">
                <a:moveTo>
                  <a:pt x="281940" y="0"/>
                </a:moveTo>
                <a:lnTo>
                  <a:pt x="7620" y="0"/>
                </a:lnTo>
                <a:lnTo>
                  <a:pt x="5464" y="16692"/>
                </a:lnTo>
                <a:lnTo>
                  <a:pt x="3524" y="33528"/>
                </a:lnTo>
                <a:lnTo>
                  <a:pt x="0" y="67056"/>
                </a:lnTo>
                <a:lnTo>
                  <a:pt x="274320" y="67056"/>
                </a:lnTo>
                <a:lnTo>
                  <a:pt x="28194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955280" y="4995671"/>
            <a:ext cx="504825" cy="467995"/>
          </a:xfrm>
          <a:custGeom>
            <a:avLst/>
            <a:gdLst/>
            <a:ahLst/>
            <a:cxnLst/>
            <a:rect l="l" t="t" r="r" b="b"/>
            <a:pathLst>
              <a:path w="504825" h="467995">
                <a:moveTo>
                  <a:pt x="394882" y="261105"/>
                </a:moveTo>
                <a:lnTo>
                  <a:pt x="394882" y="114788"/>
                </a:lnTo>
                <a:lnTo>
                  <a:pt x="394715" y="131063"/>
                </a:lnTo>
                <a:lnTo>
                  <a:pt x="390608" y="149947"/>
                </a:lnTo>
                <a:lnTo>
                  <a:pt x="368677" y="184856"/>
                </a:lnTo>
                <a:lnTo>
                  <a:pt x="326874" y="218372"/>
                </a:lnTo>
                <a:lnTo>
                  <a:pt x="293750" y="238220"/>
                </a:lnTo>
                <a:lnTo>
                  <a:pt x="252055" y="261068"/>
                </a:lnTo>
                <a:lnTo>
                  <a:pt x="201929" y="287273"/>
                </a:lnTo>
                <a:lnTo>
                  <a:pt x="151971" y="313908"/>
                </a:lnTo>
                <a:lnTo>
                  <a:pt x="109727" y="338042"/>
                </a:lnTo>
                <a:lnTo>
                  <a:pt x="75485" y="360033"/>
                </a:lnTo>
                <a:lnTo>
                  <a:pt x="30110" y="400252"/>
                </a:lnTo>
                <a:lnTo>
                  <a:pt x="5274" y="443995"/>
                </a:lnTo>
                <a:lnTo>
                  <a:pt x="0" y="467867"/>
                </a:lnTo>
                <a:lnTo>
                  <a:pt x="148589" y="467867"/>
                </a:lnTo>
                <a:lnTo>
                  <a:pt x="148589" y="402335"/>
                </a:lnTo>
                <a:lnTo>
                  <a:pt x="158126" y="393751"/>
                </a:lnTo>
                <a:lnTo>
                  <a:pt x="183165" y="378237"/>
                </a:lnTo>
                <a:lnTo>
                  <a:pt x="223492" y="355723"/>
                </a:lnTo>
                <a:lnTo>
                  <a:pt x="278891" y="326135"/>
                </a:lnTo>
                <a:lnTo>
                  <a:pt x="337435" y="294489"/>
                </a:lnTo>
                <a:lnTo>
                  <a:pt x="386048" y="266699"/>
                </a:lnTo>
                <a:lnTo>
                  <a:pt x="394882" y="261105"/>
                </a:lnTo>
                <a:close/>
              </a:path>
              <a:path w="504825" h="467995">
                <a:moveTo>
                  <a:pt x="504443" y="131825"/>
                </a:moveTo>
                <a:lnTo>
                  <a:pt x="495299" y="80295"/>
                </a:lnTo>
                <a:lnTo>
                  <a:pt x="456437" y="37337"/>
                </a:lnTo>
                <a:lnTo>
                  <a:pt x="389572" y="9239"/>
                </a:lnTo>
                <a:lnTo>
                  <a:pt x="346281" y="2297"/>
                </a:lnTo>
                <a:lnTo>
                  <a:pt x="296417" y="0"/>
                </a:lnTo>
                <a:lnTo>
                  <a:pt x="248840" y="2178"/>
                </a:lnTo>
                <a:lnTo>
                  <a:pt x="205549" y="8858"/>
                </a:lnTo>
                <a:lnTo>
                  <a:pt x="166544" y="20252"/>
                </a:lnTo>
                <a:lnTo>
                  <a:pt x="131825" y="36575"/>
                </a:lnTo>
                <a:lnTo>
                  <a:pt x="79247" y="81724"/>
                </a:lnTo>
                <a:lnTo>
                  <a:pt x="51815" y="141731"/>
                </a:lnTo>
                <a:lnTo>
                  <a:pt x="160781" y="141731"/>
                </a:lnTo>
                <a:lnTo>
                  <a:pt x="167175" y="121003"/>
                </a:lnTo>
                <a:lnTo>
                  <a:pt x="177069" y="103346"/>
                </a:lnTo>
                <a:lnTo>
                  <a:pt x="206501" y="76961"/>
                </a:lnTo>
                <a:lnTo>
                  <a:pt x="244506" y="62579"/>
                </a:lnTo>
                <a:lnTo>
                  <a:pt x="288797" y="57911"/>
                </a:lnTo>
                <a:lnTo>
                  <a:pt x="314194" y="59066"/>
                </a:lnTo>
                <a:lnTo>
                  <a:pt x="355556" y="68520"/>
                </a:lnTo>
                <a:lnTo>
                  <a:pt x="390905" y="100298"/>
                </a:lnTo>
                <a:lnTo>
                  <a:pt x="394882" y="114788"/>
                </a:lnTo>
                <a:lnTo>
                  <a:pt x="394882" y="261105"/>
                </a:lnTo>
                <a:lnTo>
                  <a:pt x="424517" y="242339"/>
                </a:lnTo>
                <a:lnTo>
                  <a:pt x="452627" y="220979"/>
                </a:lnTo>
                <a:lnTo>
                  <a:pt x="473047" y="200834"/>
                </a:lnTo>
                <a:lnTo>
                  <a:pt x="488537" y="179260"/>
                </a:lnTo>
                <a:lnTo>
                  <a:pt x="499026" y="156257"/>
                </a:lnTo>
                <a:lnTo>
                  <a:pt x="504443" y="131825"/>
                </a:lnTo>
                <a:close/>
              </a:path>
              <a:path w="504825" h="467995">
                <a:moveTo>
                  <a:pt x="477011" y="402335"/>
                </a:moveTo>
                <a:lnTo>
                  <a:pt x="148589" y="402335"/>
                </a:lnTo>
                <a:lnTo>
                  <a:pt x="148589" y="467867"/>
                </a:lnTo>
                <a:lnTo>
                  <a:pt x="470153" y="467867"/>
                </a:lnTo>
                <a:lnTo>
                  <a:pt x="477011" y="402335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558028" y="4967478"/>
            <a:ext cx="313944" cy="4960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020549" y="4967478"/>
            <a:ext cx="497396" cy="5036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584429" y="4975097"/>
            <a:ext cx="494550" cy="4884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091933" y="4967478"/>
            <a:ext cx="493775" cy="5036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620000" y="5233415"/>
            <a:ext cx="281940" cy="6781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927847" y="4967478"/>
            <a:ext cx="503669" cy="4678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503112" y="4967478"/>
            <a:ext cx="494832" cy="50368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118092" y="4967478"/>
            <a:ext cx="313169" cy="49606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569957" y="4967478"/>
            <a:ext cx="496062" cy="50368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558028" y="4967477"/>
            <a:ext cx="285750" cy="467995"/>
          </a:xfrm>
          <a:custGeom>
            <a:avLst/>
            <a:gdLst/>
            <a:ahLst/>
            <a:cxnLst/>
            <a:rect l="l" t="t" r="r" b="b"/>
            <a:pathLst>
              <a:path w="285750" h="467995">
                <a:moveTo>
                  <a:pt x="235458" y="467867"/>
                </a:moveTo>
                <a:lnTo>
                  <a:pt x="208716" y="467867"/>
                </a:lnTo>
                <a:lnTo>
                  <a:pt x="182118" y="467867"/>
                </a:lnTo>
                <a:lnTo>
                  <a:pt x="155519" y="467867"/>
                </a:lnTo>
                <a:lnTo>
                  <a:pt x="128778" y="467867"/>
                </a:lnTo>
                <a:lnTo>
                  <a:pt x="134045" y="417575"/>
                </a:lnTo>
                <a:lnTo>
                  <a:pt x="139379" y="367283"/>
                </a:lnTo>
                <a:lnTo>
                  <a:pt x="144753" y="316991"/>
                </a:lnTo>
                <a:lnTo>
                  <a:pt x="150140" y="266699"/>
                </a:lnTo>
                <a:lnTo>
                  <a:pt x="155514" y="216407"/>
                </a:lnTo>
                <a:lnTo>
                  <a:pt x="160848" y="166115"/>
                </a:lnTo>
                <a:lnTo>
                  <a:pt x="166116" y="115823"/>
                </a:lnTo>
                <a:lnTo>
                  <a:pt x="139838" y="126265"/>
                </a:lnTo>
                <a:lnTo>
                  <a:pt x="103346" y="133635"/>
                </a:lnTo>
                <a:lnTo>
                  <a:pt x="56709" y="138005"/>
                </a:lnTo>
                <a:lnTo>
                  <a:pt x="0" y="139445"/>
                </a:lnTo>
                <a:lnTo>
                  <a:pt x="1702" y="124717"/>
                </a:lnTo>
                <a:lnTo>
                  <a:pt x="3333" y="110204"/>
                </a:lnTo>
                <a:lnTo>
                  <a:pt x="4822" y="95833"/>
                </a:lnTo>
                <a:lnTo>
                  <a:pt x="6096" y="81533"/>
                </a:lnTo>
                <a:lnTo>
                  <a:pt x="65806" y="78248"/>
                </a:lnTo>
                <a:lnTo>
                  <a:pt x="115092" y="68415"/>
                </a:lnTo>
                <a:lnTo>
                  <a:pt x="153954" y="52072"/>
                </a:lnTo>
                <a:lnTo>
                  <a:pt x="182392" y="29254"/>
                </a:lnTo>
                <a:lnTo>
                  <a:pt x="200406" y="0"/>
                </a:lnTo>
                <a:lnTo>
                  <a:pt x="221992" y="0"/>
                </a:lnTo>
                <a:lnTo>
                  <a:pt x="243363" y="0"/>
                </a:lnTo>
                <a:lnTo>
                  <a:pt x="264592" y="0"/>
                </a:lnTo>
                <a:lnTo>
                  <a:pt x="285750" y="0"/>
                </a:lnTo>
                <a:lnTo>
                  <a:pt x="280162" y="52043"/>
                </a:lnTo>
                <a:lnTo>
                  <a:pt x="274574" y="104043"/>
                </a:lnTo>
                <a:lnTo>
                  <a:pt x="268986" y="156012"/>
                </a:lnTo>
                <a:lnTo>
                  <a:pt x="263398" y="207962"/>
                </a:lnTo>
                <a:lnTo>
                  <a:pt x="257810" y="259905"/>
                </a:lnTo>
                <a:lnTo>
                  <a:pt x="252222" y="311855"/>
                </a:lnTo>
                <a:lnTo>
                  <a:pt x="246634" y="363824"/>
                </a:lnTo>
                <a:lnTo>
                  <a:pt x="241046" y="415824"/>
                </a:lnTo>
                <a:lnTo>
                  <a:pt x="235458" y="467867"/>
                </a:lnTo>
                <a:close/>
              </a:path>
            </a:pathLst>
          </a:custGeom>
          <a:ln w="104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020561" y="4967478"/>
            <a:ext cx="469265" cy="475615"/>
          </a:xfrm>
          <a:custGeom>
            <a:avLst/>
            <a:gdLst/>
            <a:ahLst/>
            <a:cxnLst/>
            <a:rect l="l" t="t" r="r" b="b"/>
            <a:pathLst>
              <a:path w="469264" h="475614">
                <a:moveTo>
                  <a:pt x="355853" y="261365"/>
                </a:moveTo>
                <a:lnTo>
                  <a:pt x="324564" y="283130"/>
                </a:lnTo>
                <a:lnTo>
                  <a:pt x="288988" y="298322"/>
                </a:lnTo>
                <a:lnTo>
                  <a:pt x="249126" y="307228"/>
                </a:lnTo>
                <a:lnTo>
                  <a:pt x="204977" y="310133"/>
                </a:lnTo>
                <a:lnTo>
                  <a:pt x="162413" y="307538"/>
                </a:lnTo>
                <a:lnTo>
                  <a:pt x="123920" y="299656"/>
                </a:lnTo>
                <a:lnTo>
                  <a:pt x="59435" y="267461"/>
                </a:lnTo>
                <a:lnTo>
                  <a:pt x="18383" y="219455"/>
                </a:lnTo>
                <a:lnTo>
                  <a:pt x="9905" y="160019"/>
                </a:lnTo>
                <a:lnTo>
                  <a:pt x="31622" y="98774"/>
                </a:lnTo>
                <a:lnTo>
                  <a:pt x="83057" y="47243"/>
                </a:lnTo>
                <a:lnTo>
                  <a:pt x="117586" y="26360"/>
                </a:lnTo>
                <a:lnTo>
                  <a:pt x="156971" y="11620"/>
                </a:lnTo>
                <a:lnTo>
                  <a:pt x="200929" y="2881"/>
                </a:lnTo>
                <a:lnTo>
                  <a:pt x="249173" y="0"/>
                </a:lnTo>
                <a:lnTo>
                  <a:pt x="303311" y="3583"/>
                </a:lnTo>
                <a:lnTo>
                  <a:pt x="350234" y="14382"/>
                </a:lnTo>
                <a:lnTo>
                  <a:pt x="389870" y="32468"/>
                </a:lnTo>
                <a:lnTo>
                  <a:pt x="422147" y="57911"/>
                </a:lnTo>
                <a:lnTo>
                  <a:pt x="446115" y="90499"/>
                </a:lnTo>
                <a:lnTo>
                  <a:pt x="461867" y="128873"/>
                </a:lnTo>
                <a:lnTo>
                  <a:pt x="469189" y="173104"/>
                </a:lnTo>
                <a:lnTo>
                  <a:pt x="467867" y="223265"/>
                </a:lnTo>
                <a:lnTo>
                  <a:pt x="459032" y="276268"/>
                </a:lnTo>
                <a:lnTo>
                  <a:pt x="444709" y="323011"/>
                </a:lnTo>
                <a:lnTo>
                  <a:pt x="424885" y="363502"/>
                </a:lnTo>
                <a:lnTo>
                  <a:pt x="399549" y="397746"/>
                </a:lnTo>
                <a:lnTo>
                  <a:pt x="368687" y="425749"/>
                </a:lnTo>
                <a:lnTo>
                  <a:pt x="332288" y="447519"/>
                </a:lnTo>
                <a:lnTo>
                  <a:pt x="290338" y="463061"/>
                </a:lnTo>
                <a:lnTo>
                  <a:pt x="242826" y="472382"/>
                </a:lnTo>
                <a:lnTo>
                  <a:pt x="189737" y="475487"/>
                </a:lnTo>
                <a:lnTo>
                  <a:pt x="151888" y="473737"/>
                </a:lnTo>
                <a:lnTo>
                  <a:pt x="85903" y="459093"/>
                </a:lnTo>
                <a:lnTo>
                  <a:pt x="34611" y="428755"/>
                </a:lnTo>
                <a:lnTo>
                  <a:pt x="5726" y="381583"/>
                </a:lnTo>
                <a:lnTo>
                  <a:pt x="0" y="351281"/>
                </a:lnTo>
                <a:lnTo>
                  <a:pt x="27312" y="351281"/>
                </a:lnTo>
                <a:lnTo>
                  <a:pt x="54482" y="351281"/>
                </a:lnTo>
                <a:lnTo>
                  <a:pt x="81653" y="351281"/>
                </a:lnTo>
                <a:lnTo>
                  <a:pt x="108965" y="351281"/>
                </a:lnTo>
                <a:lnTo>
                  <a:pt x="116085" y="380726"/>
                </a:lnTo>
                <a:lnTo>
                  <a:pt x="133921" y="401669"/>
                </a:lnTo>
                <a:lnTo>
                  <a:pt x="162329" y="414182"/>
                </a:lnTo>
                <a:lnTo>
                  <a:pt x="201167" y="418337"/>
                </a:lnTo>
                <a:lnTo>
                  <a:pt x="229171" y="415754"/>
                </a:lnTo>
                <a:lnTo>
                  <a:pt x="278320" y="394870"/>
                </a:lnTo>
                <a:lnTo>
                  <a:pt x="318027" y="353520"/>
                </a:lnTo>
                <a:lnTo>
                  <a:pt x="346293" y="296275"/>
                </a:lnTo>
                <a:lnTo>
                  <a:pt x="355853" y="261365"/>
                </a:lnTo>
                <a:close/>
              </a:path>
            </a:pathLst>
          </a:custGeom>
          <a:ln w="104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140053" y="5025390"/>
            <a:ext cx="243840" cy="194310"/>
          </a:xfrm>
          <a:custGeom>
            <a:avLst/>
            <a:gdLst/>
            <a:ahLst/>
            <a:cxnLst/>
            <a:rect l="l" t="t" r="r" b="b"/>
            <a:pathLst>
              <a:path w="243839" h="194310">
                <a:moveTo>
                  <a:pt x="243220" y="150875"/>
                </a:moveTo>
                <a:lnTo>
                  <a:pt x="239315" y="86296"/>
                </a:lnTo>
                <a:lnTo>
                  <a:pt x="216550" y="38861"/>
                </a:lnTo>
                <a:lnTo>
                  <a:pt x="177974" y="9715"/>
                </a:lnTo>
                <a:lnTo>
                  <a:pt x="125110" y="0"/>
                </a:lnTo>
                <a:lnTo>
                  <a:pt x="100417" y="1714"/>
                </a:lnTo>
                <a:lnTo>
                  <a:pt x="57602" y="15430"/>
                </a:lnTo>
                <a:lnTo>
                  <a:pt x="24038" y="42469"/>
                </a:lnTo>
                <a:lnTo>
                  <a:pt x="4298" y="77688"/>
                </a:lnTo>
                <a:lnTo>
                  <a:pt x="0" y="118883"/>
                </a:lnTo>
                <a:lnTo>
                  <a:pt x="4143" y="137255"/>
                </a:lnTo>
                <a:lnTo>
                  <a:pt x="41148" y="179522"/>
                </a:lnTo>
                <a:lnTo>
                  <a:pt x="82296" y="192714"/>
                </a:lnTo>
                <a:lnTo>
                  <a:pt x="107584" y="194309"/>
                </a:lnTo>
                <a:lnTo>
                  <a:pt x="141422" y="191702"/>
                </a:lnTo>
                <a:lnTo>
                  <a:pt x="175402" y="183737"/>
                </a:lnTo>
                <a:lnTo>
                  <a:pt x="209383" y="170199"/>
                </a:lnTo>
                <a:lnTo>
                  <a:pt x="243220" y="150875"/>
                </a:lnTo>
                <a:close/>
              </a:path>
            </a:pathLst>
          </a:custGeom>
          <a:ln w="104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584442" y="4975097"/>
            <a:ext cx="466725" cy="460375"/>
          </a:xfrm>
          <a:custGeom>
            <a:avLst/>
            <a:gdLst/>
            <a:ahLst/>
            <a:cxnLst/>
            <a:rect l="l" t="t" r="r" b="b"/>
            <a:pathLst>
              <a:path w="466725" h="460375">
                <a:moveTo>
                  <a:pt x="461772" y="48006"/>
                </a:moveTo>
                <a:lnTo>
                  <a:pt x="432426" y="89339"/>
                </a:lnTo>
                <a:lnTo>
                  <a:pt x="402939" y="130600"/>
                </a:lnTo>
                <a:lnTo>
                  <a:pt x="373351" y="171806"/>
                </a:lnTo>
                <a:lnTo>
                  <a:pt x="343704" y="212975"/>
                </a:lnTo>
                <a:lnTo>
                  <a:pt x="314039" y="254127"/>
                </a:lnTo>
                <a:lnTo>
                  <a:pt x="284396" y="295278"/>
                </a:lnTo>
                <a:lnTo>
                  <a:pt x="254818" y="336447"/>
                </a:lnTo>
                <a:lnTo>
                  <a:pt x="225344" y="377653"/>
                </a:lnTo>
                <a:lnTo>
                  <a:pt x="196017" y="418914"/>
                </a:lnTo>
                <a:lnTo>
                  <a:pt x="166878" y="460248"/>
                </a:lnTo>
                <a:lnTo>
                  <a:pt x="138303" y="460248"/>
                </a:lnTo>
                <a:lnTo>
                  <a:pt x="109728" y="460248"/>
                </a:lnTo>
                <a:lnTo>
                  <a:pt x="81153" y="460248"/>
                </a:lnTo>
                <a:lnTo>
                  <a:pt x="52578" y="460248"/>
                </a:lnTo>
                <a:lnTo>
                  <a:pt x="81945" y="420556"/>
                </a:lnTo>
                <a:lnTo>
                  <a:pt x="111495" y="381012"/>
                </a:lnTo>
                <a:lnTo>
                  <a:pt x="141183" y="341577"/>
                </a:lnTo>
                <a:lnTo>
                  <a:pt x="170962" y="302215"/>
                </a:lnTo>
                <a:lnTo>
                  <a:pt x="200787" y="262890"/>
                </a:lnTo>
                <a:lnTo>
                  <a:pt x="230611" y="223564"/>
                </a:lnTo>
                <a:lnTo>
                  <a:pt x="260390" y="184202"/>
                </a:lnTo>
                <a:lnTo>
                  <a:pt x="290078" y="144767"/>
                </a:lnTo>
                <a:lnTo>
                  <a:pt x="319628" y="105223"/>
                </a:lnTo>
                <a:lnTo>
                  <a:pt x="348996" y="65532"/>
                </a:lnTo>
                <a:lnTo>
                  <a:pt x="299072" y="65532"/>
                </a:lnTo>
                <a:lnTo>
                  <a:pt x="249216" y="65532"/>
                </a:lnTo>
                <a:lnTo>
                  <a:pt x="199399" y="65532"/>
                </a:lnTo>
                <a:lnTo>
                  <a:pt x="149596" y="65532"/>
                </a:lnTo>
                <a:lnTo>
                  <a:pt x="99779" y="65532"/>
                </a:lnTo>
                <a:lnTo>
                  <a:pt x="49923" y="65532"/>
                </a:lnTo>
                <a:lnTo>
                  <a:pt x="0" y="65532"/>
                </a:lnTo>
                <a:lnTo>
                  <a:pt x="1714" y="49399"/>
                </a:lnTo>
                <a:lnTo>
                  <a:pt x="3429" y="33051"/>
                </a:lnTo>
                <a:lnTo>
                  <a:pt x="5143" y="16561"/>
                </a:lnTo>
                <a:lnTo>
                  <a:pt x="6858" y="0"/>
                </a:lnTo>
                <a:lnTo>
                  <a:pt x="57912" y="0"/>
                </a:lnTo>
                <a:lnTo>
                  <a:pt x="108966" y="0"/>
                </a:lnTo>
                <a:lnTo>
                  <a:pt x="160020" y="0"/>
                </a:lnTo>
                <a:lnTo>
                  <a:pt x="211074" y="0"/>
                </a:lnTo>
                <a:lnTo>
                  <a:pt x="262128" y="0"/>
                </a:lnTo>
                <a:lnTo>
                  <a:pt x="313182" y="0"/>
                </a:lnTo>
                <a:lnTo>
                  <a:pt x="364236" y="0"/>
                </a:lnTo>
                <a:lnTo>
                  <a:pt x="415290" y="0"/>
                </a:lnTo>
                <a:lnTo>
                  <a:pt x="466344" y="0"/>
                </a:lnTo>
                <a:lnTo>
                  <a:pt x="465201" y="12001"/>
                </a:lnTo>
                <a:lnTo>
                  <a:pt x="464058" y="24003"/>
                </a:lnTo>
                <a:lnTo>
                  <a:pt x="462915" y="36004"/>
                </a:lnTo>
                <a:lnTo>
                  <a:pt x="461772" y="48006"/>
                </a:lnTo>
                <a:close/>
              </a:path>
            </a:pathLst>
          </a:custGeom>
          <a:ln w="104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091933" y="4967477"/>
            <a:ext cx="466090" cy="475615"/>
          </a:xfrm>
          <a:custGeom>
            <a:avLst/>
            <a:gdLst/>
            <a:ahLst/>
            <a:cxnLst/>
            <a:rect l="l" t="t" r="r" b="b"/>
            <a:pathLst>
              <a:path w="466090" h="475614">
                <a:moveTo>
                  <a:pt x="348233" y="214884"/>
                </a:moveTo>
                <a:lnTo>
                  <a:pt x="400049" y="227457"/>
                </a:lnTo>
                <a:lnTo>
                  <a:pt x="438149" y="253746"/>
                </a:lnTo>
                <a:lnTo>
                  <a:pt x="461009" y="289274"/>
                </a:lnTo>
                <a:lnTo>
                  <a:pt x="465581" y="308931"/>
                </a:lnTo>
                <a:lnTo>
                  <a:pt x="465581" y="329946"/>
                </a:lnTo>
                <a:lnTo>
                  <a:pt x="442626" y="388524"/>
                </a:lnTo>
                <a:lnTo>
                  <a:pt x="387095" y="435102"/>
                </a:lnTo>
                <a:lnTo>
                  <a:pt x="349698" y="452985"/>
                </a:lnTo>
                <a:lnTo>
                  <a:pt x="308514" y="465582"/>
                </a:lnTo>
                <a:lnTo>
                  <a:pt x="263759" y="473035"/>
                </a:lnTo>
                <a:lnTo>
                  <a:pt x="215645" y="475488"/>
                </a:lnTo>
                <a:lnTo>
                  <a:pt x="168378" y="473321"/>
                </a:lnTo>
                <a:lnTo>
                  <a:pt x="126110" y="466725"/>
                </a:lnTo>
                <a:lnTo>
                  <a:pt x="88987" y="455556"/>
                </a:lnTo>
                <a:lnTo>
                  <a:pt x="31289" y="419540"/>
                </a:lnTo>
                <a:lnTo>
                  <a:pt x="2714" y="368415"/>
                </a:lnTo>
                <a:lnTo>
                  <a:pt x="0" y="337566"/>
                </a:lnTo>
                <a:lnTo>
                  <a:pt x="27431" y="337566"/>
                </a:lnTo>
                <a:lnTo>
                  <a:pt x="54863" y="337566"/>
                </a:lnTo>
                <a:lnTo>
                  <a:pt x="82295" y="337566"/>
                </a:lnTo>
                <a:lnTo>
                  <a:pt x="109727" y="337566"/>
                </a:lnTo>
                <a:lnTo>
                  <a:pt x="109692" y="354877"/>
                </a:lnTo>
                <a:lnTo>
                  <a:pt x="134873" y="396240"/>
                </a:lnTo>
                <a:lnTo>
                  <a:pt x="170306" y="412718"/>
                </a:lnTo>
                <a:lnTo>
                  <a:pt x="221741" y="418338"/>
                </a:lnTo>
                <a:lnTo>
                  <a:pt x="249031" y="416778"/>
                </a:lnTo>
                <a:lnTo>
                  <a:pt x="295894" y="404514"/>
                </a:lnTo>
                <a:lnTo>
                  <a:pt x="331315" y="380964"/>
                </a:lnTo>
                <a:lnTo>
                  <a:pt x="355853" y="330708"/>
                </a:lnTo>
                <a:lnTo>
                  <a:pt x="355734" y="312408"/>
                </a:lnTo>
                <a:lnTo>
                  <a:pt x="327659" y="270510"/>
                </a:lnTo>
                <a:lnTo>
                  <a:pt x="285845" y="254412"/>
                </a:lnTo>
                <a:lnTo>
                  <a:pt x="226313" y="249174"/>
                </a:lnTo>
                <a:lnTo>
                  <a:pt x="215455" y="249174"/>
                </a:lnTo>
                <a:lnTo>
                  <a:pt x="204596" y="249174"/>
                </a:lnTo>
                <a:lnTo>
                  <a:pt x="193738" y="249174"/>
                </a:lnTo>
                <a:lnTo>
                  <a:pt x="182879" y="249174"/>
                </a:lnTo>
                <a:lnTo>
                  <a:pt x="184475" y="234886"/>
                </a:lnTo>
                <a:lnTo>
                  <a:pt x="185927" y="220599"/>
                </a:lnTo>
                <a:lnTo>
                  <a:pt x="187380" y="206311"/>
                </a:lnTo>
                <a:lnTo>
                  <a:pt x="188975" y="192024"/>
                </a:lnTo>
                <a:lnTo>
                  <a:pt x="196405" y="192024"/>
                </a:lnTo>
                <a:lnTo>
                  <a:pt x="203834" y="192024"/>
                </a:lnTo>
                <a:lnTo>
                  <a:pt x="211264" y="192024"/>
                </a:lnTo>
                <a:lnTo>
                  <a:pt x="218693" y="192024"/>
                </a:lnTo>
                <a:lnTo>
                  <a:pt x="270688" y="187594"/>
                </a:lnTo>
                <a:lnTo>
                  <a:pt x="308895" y="174307"/>
                </a:lnTo>
                <a:lnTo>
                  <a:pt x="333244" y="152161"/>
                </a:lnTo>
                <a:lnTo>
                  <a:pt x="343661" y="121158"/>
                </a:lnTo>
                <a:lnTo>
                  <a:pt x="343673" y="106703"/>
                </a:lnTo>
                <a:lnTo>
                  <a:pt x="340328" y="94107"/>
                </a:lnTo>
                <a:lnTo>
                  <a:pt x="310860" y="66913"/>
                </a:lnTo>
                <a:lnTo>
                  <a:pt x="253745" y="57912"/>
                </a:lnTo>
                <a:lnTo>
                  <a:pt x="211026" y="62341"/>
                </a:lnTo>
                <a:lnTo>
                  <a:pt x="177736" y="75628"/>
                </a:lnTo>
                <a:lnTo>
                  <a:pt x="153876" y="97774"/>
                </a:lnTo>
                <a:lnTo>
                  <a:pt x="139445" y="128778"/>
                </a:lnTo>
                <a:lnTo>
                  <a:pt x="112133" y="128778"/>
                </a:lnTo>
                <a:lnTo>
                  <a:pt x="84962" y="128778"/>
                </a:lnTo>
                <a:lnTo>
                  <a:pt x="57792" y="128778"/>
                </a:lnTo>
                <a:lnTo>
                  <a:pt x="30479" y="128778"/>
                </a:lnTo>
                <a:lnTo>
                  <a:pt x="59626" y="71437"/>
                </a:lnTo>
                <a:lnTo>
                  <a:pt x="110489" y="31242"/>
                </a:lnTo>
                <a:lnTo>
                  <a:pt x="178688" y="7620"/>
                </a:lnTo>
                <a:lnTo>
                  <a:pt x="217003" y="1881"/>
                </a:lnTo>
                <a:lnTo>
                  <a:pt x="258317" y="0"/>
                </a:lnTo>
                <a:lnTo>
                  <a:pt x="303168" y="2143"/>
                </a:lnTo>
                <a:lnTo>
                  <a:pt x="342804" y="8572"/>
                </a:lnTo>
                <a:lnTo>
                  <a:pt x="406145" y="34290"/>
                </a:lnTo>
                <a:lnTo>
                  <a:pt x="444341" y="73628"/>
                </a:lnTo>
                <a:lnTo>
                  <a:pt x="453389" y="122682"/>
                </a:lnTo>
                <a:lnTo>
                  <a:pt x="450234" y="137838"/>
                </a:lnTo>
                <a:lnTo>
                  <a:pt x="422909" y="180594"/>
                </a:lnTo>
                <a:lnTo>
                  <a:pt x="390429" y="202311"/>
                </a:lnTo>
                <a:lnTo>
                  <a:pt x="370510" y="209740"/>
                </a:lnTo>
                <a:lnTo>
                  <a:pt x="348233" y="214884"/>
                </a:lnTo>
                <a:close/>
              </a:path>
            </a:pathLst>
          </a:custGeom>
          <a:ln w="104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620000" y="5233415"/>
            <a:ext cx="281940" cy="67945"/>
          </a:xfrm>
          <a:custGeom>
            <a:avLst/>
            <a:gdLst/>
            <a:ahLst/>
            <a:cxnLst/>
            <a:rect l="l" t="t" r="r" b="b"/>
            <a:pathLst>
              <a:path w="281940" h="67945">
                <a:moveTo>
                  <a:pt x="274320" y="67817"/>
                </a:moveTo>
                <a:lnTo>
                  <a:pt x="219456" y="67817"/>
                </a:lnTo>
                <a:lnTo>
                  <a:pt x="164592" y="67817"/>
                </a:lnTo>
                <a:lnTo>
                  <a:pt x="109728" y="67817"/>
                </a:lnTo>
                <a:lnTo>
                  <a:pt x="54864" y="67817"/>
                </a:lnTo>
                <a:lnTo>
                  <a:pt x="0" y="67817"/>
                </a:lnTo>
                <a:lnTo>
                  <a:pt x="2155" y="50792"/>
                </a:lnTo>
                <a:lnTo>
                  <a:pt x="4095" y="33908"/>
                </a:lnTo>
                <a:lnTo>
                  <a:pt x="5893" y="17025"/>
                </a:lnTo>
                <a:lnTo>
                  <a:pt x="7620" y="0"/>
                </a:lnTo>
                <a:lnTo>
                  <a:pt x="62484" y="0"/>
                </a:lnTo>
                <a:lnTo>
                  <a:pt x="117348" y="0"/>
                </a:lnTo>
                <a:lnTo>
                  <a:pt x="172212" y="0"/>
                </a:lnTo>
                <a:lnTo>
                  <a:pt x="227076" y="0"/>
                </a:lnTo>
                <a:lnTo>
                  <a:pt x="281940" y="0"/>
                </a:lnTo>
                <a:lnTo>
                  <a:pt x="280213" y="17025"/>
                </a:lnTo>
                <a:lnTo>
                  <a:pt x="278415" y="33908"/>
                </a:lnTo>
                <a:lnTo>
                  <a:pt x="276475" y="50792"/>
                </a:lnTo>
                <a:lnTo>
                  <a:pt x="274320" y="67817"/>
                </a:lnTo>
                <a:close/>
              </a:path>
            </a:pathLst>
          </a:custGeom>
          <a:ln w="104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927847" y="4967477"/>
            <a:ext cx="504190" cy="467995"/>
          </a:xfrm>
          <a:custGeom>
            <a:avLst/>
            <a:gdLst/>
            <a:ahLst/>
            <a:cxnLst/>
            <a:rect l="l" t="t" r="r" b="b"/>
            <a:pathLst>
              <a:path w="504190" h="467995">
                <a:moveTo>
                  <a:pt x="469392" y="467867"/>
                </a:moveTo>
                <a:lnTo>
                  <a:pt x="469392" y="467867"/>
                </a:lnTo>
                <a:lnTo>
                  <a:pt x="0" y="467867"/>
                </a:lnTo>
                <a:lnTo>
                  <a:pt x="4833" y="443995"/>
                </a:lnTo>
                <a:lnTo>
                  <a:pt x="29360" y="400252"/>
                </a:lnTo>
                <a:lnTo>
                  <a:pt x="74735" y="360033"/>
                </a:lnTo>
                <a:lnTo>
                  <a:pt x="109061" y="338042"/>
                </a:lnTo>
                <a:lnTo>
                  <a:pt x="151530" y="313908"/>
                </a:lnTo>
                <a:lnTo>
                  <a:pt x="201930" y="287273"/>
                </a:lnTo>
                <a:lnTo>
                  <a:pt x="251936" y="261389"/>
                </a:lnTo>
                <a:lnTo>
                  <a:pt x="293370" y="238505"/>
                </a:lnTo>
                <a:lnTo>
                  <a:pt x="326231" y="218479"/>
                </a:lnTo>
                <a:lnTo>
                  <a:pt x="367926" y="185177"/>
                </a:lnTo>
                <a:lnTo>
                  <a:pt x="390167" y="150054"/>
                </a:lnTo>
                <a:lnTo>
                  <a:pt x="394716" y="131063"/>
                </a:lnTo>
                <a:lnTo>
                  <a:pt x="394442" y="114895"/>
                </a:lnTo>
                <a:lnTo>
                  <a:pt x="370332" y="76961"/>
                </a:lnTo>
                <a:lnTo>
                  <a:pt x="313753" y="59066"/>
                </a:lnTo>
                <a:lnTo>
                  <a:pt x="288036" y="57911"/>
                </a:lnTo>
                <a:lnTo>
                  <a:pt x="265318" y="59078"/>
                </a:lnTo>
                <a:lnTo>
                  <a:pt x="224170" y="68841"/>
                </a:lnTo>
                <a:lnTo>
                  <a:pt x="189595" y="89011"/>
                </a:lnTo>
                <a:lnTo>
                  <a:pt x="166735" y="121015"/>
                </a:lnTo>
                <a:lnTo>
                  <a:pt x="160020" y="141731"/>
                </a:lnTo>
                <a:lnTo>
                  <a:pt x="132707" y="141731"/>
                </a:lnTo>
                <a:lnTo>
                  <a:pt x="105537" y="141731"/>
                </a:lnTo>
                <a:lnTo>
                  <a:pt x="78366" y="141731"/>
                </a:lnTo>
                <a:lnTo>
                  <a:pt x="51054" y="141731"/>
                </a:lnTo>
                <a:lnTo>
                  <a:pt x="78581" y="81724"/>
                </a:lnTo>
                <a:lnTo>
                  <a:pt x="131826" y="36575"/>
                </a:lnTo>
                <a:lnTo>
                  <a:pt x="204882" y="9143"/>
                </a:lnTo>
                <a:lnTo>
                  <a:pt x="248090" y="2285"/>
                </a:lnTo>
                <a:lnTo>
                  <a:pt x="295656" y="0"/>
                </a:lnTo>
                <a:lnTo>
                  <a:pt x="345519" y="2309"/>
                </a:lnTo>
                <a:lnTo>
                  <a:pt x="388810" y="9334"/>
                </a:lnTo>
                <a:lnTo>
                  <a:pt x="425529" y="21216"/>
                </a:lnTo>
                <a:lnTo>
                  <a:pt x="478821" y="58114"/>
                </a:lnTo>
                <a:lnTo>
                  <a:pt x="502824" y="105286"/>
                </a:lnTo>
                <a:lnTo>
                  <a:pt x="503682" y="132587"/>
                </a:lnTo>
                <a:lnTo>
                  <a:pt x="498264" y="156912"/>
                </a:lnTo>
                <a:lnTo>
                  <a:pt x="472285" y="201275"/>
                </a:lnTo>
                <a:lnTo>
                  <a:pt x="423755" y="242661"/>
                </a:lnTo>
                <a:lnTo>
                  <a:pt x="385286" y="266795"/>
                </a:lnTo>
                <a:lnTo>
                  <a:pt x="336673" y="294501"/>
                </a:lnTo>
                <a:lnTo>
                  <a:pt x="278130" y="326135"/>
                </a:lnTo>
                <a:lnTo>
                  <a:pt x="222742" y="355723"/>
                </a:lnTo>
                <a:lnTo>
                  <a:pt x="182499" y="378237"/>
                </a:lnTo>
                <a:lnTo>
                  <a:pt x="157686" y="393751"/>
                </a:lnTo>
                <a:lnTo>
                  <a:pt x="148590" y="402335"/>
                </a:lnTo>
                <a:lnTo>
                  <a:pt x="203132" y="402335"/>
                </a:lnTo>
                <a:lnTo>
                  <a:pt x="257781" y="402335"/>
                </a:lnTo>
                <a:lnTo>
                  <a:pt x="312515" y="402335"/>
                </a:lnTo>
                <a:lnTo>
                  <a:pt x="367312" y="402335"/>
                </a:lnTo>
                <a:lnTo>
                  <a:pt x="422151" y="402335"/>
                </a:lnTo>
                <a:lnTo>
                  <a:pt x="477012" y="402335"/>
                </a:lnTo>
                <a:lnTo>
                  <a:pt x="474856" y="418790"/>
                </a:lnTo>
                <a:lnTo>
                  <a:pt x="472916" y="435101"/>
                </a:lnTo>
                <a:lnTo>
                  <a:pt x="471118" y="451413"/>
                </a:lnTo>
                <a:lnTo>
                  <a:pt x="469392" y="467867"/>
                </a:lnTo>
                <a:close/>
              </a:path>
            </a:pathLst>
          </a:custGeom>
          <a:ln w="104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503125" y="4967478"/>
            <a:ext cx="466725" cy="475615"/>
          </a:xfrm>
          <a:custGeom>
            <a:avLst/>
            <a:gdLst/>
            <a:ahLst/>
            <a:cxnLst/>
            <a:rect l="l" t="t" r="r" b="b"/>
            <a:pathLst>
              <a:path w="466725" h="475614">
                <a:moveTo>
                  <a:pt x="258350" y="0"/>
                </a:moveTo>
                <a:lnTo>
                  <a:pt x="312321" y="3716"/>
                </a:lnTo>
                <a:lnTo>
                  <a:pt x="358220" y="14870"/>
                </a:lnTo>
                <a:lnTo>
                  <a:pt x="396046" y="33472"/>
                </a:lnTo>
                <a:lnTo>
                  <a:pt x="425800" y="59531"/>
                </a:lnTo>
                <a:lnTo>
                  <a:pt x="447481" y="93054"/>
                </a:lnTo>
                <a:lnTo>
                  <a:pt x="461090" y="134052"/>
                </a:lnTo>
                <a:lnTo>
                  <a:pt x="466626" y="182533"/>
                </a:lnTo>
                <a:lnTo>
                  <a:pt x="464090" y="238506"/>
                </a:lnTo>
                <a:lnTo>
                  <a:pt x="454588" y="293975"/>
                </a:lnTo>
                <a:lnTo>
                  <a:pt x="438647" y="342078"/>
                </a:lnTo>
                <a:lnTo>
                  <a:pt x="416258" y="382805"/>
                </a:lnTo>
                <a:lnTo>
                  <a:pt x="387414" y="416147"/>
                </a:lnTo>
                <a:lnTo>
                  <a:pt x="352105" y="442095"/>
                </a:lnTo>
                <a:lnTo>
                  <a:pt x="310321" y="460640"/>
                </a:lnTo>
                <a:lnTo>
                  <a:pt x="262055" y="471774"/>
                </a:lnTo>
                <a:lnTo>
                  <a:pt x="207296" y="475488"/>
                </a:lnTo>
                <a:lnTo>
                  <a:pt x="153608" y="471774"/>
                </a:lnTo>
                <a:lnTo>
                  <a:pt x="107974" y="460640"/>
                </a:lnTo>
                <a:lnTo>
                  <a:pt x="70377" y="442095"/>
                </a:lnTo>
                <a:lnTo>
                  <a:pt x="40799" y="416147"/>
                </a:lnTo>
                <a:lnTo>
                  <a:pt x="19222" y="382805"/>
                </a:lnTo>
                <a:lnTo>
                  <a:pt x="5628" y="342078"/>
                </a:lnTo>
                <a:lnTo>
                  <a:pt x="0" y="293975"/>
                </a:lnTo>
                <a:lnTo>
                  <a:pt x="2318" y="238506"/>
                </a:lnTo>
                <a:lnTo>
                  <a:pt x="11819" y="182533"/>
                </a:lnTo>
                <a:lnTo>
                  <a:pt x="27750" y="134052"/>
                </a:lnTo>
                <a:lnTo>
                  <a:pt x="50110" y="93054"/>
                </a:lnTo>
                <a:lnTo>
                  <a:pt x="78899" y="59531"/>
                </a:lnTo>
                <a:lnTo>
                  <a:pt x="114118" y="33472"/>
                </a:lnTo>
                <a:lnTo>
                  <a:pt x="155766" y="14870"/>
                </a:lnTo>
                <a:lnTo>
                  <a:pt x="203843" y="3716"/>
                </a:lnTo>
                <a:lnTo>
                  <a:pt x="258350" y="0"/>
                </a:lnTo>
                <a:close/>
              </a:path>
            </a:pathLst>
          </a:custGeom>
          <a:ln w="104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612004" y="5025390"/>
            <a:ext cx="248920" cy="360680"/>
          </a:xfrm>
          <a:custGeom>
            <a:avLst/>
            <a:gdLst/>
            <a:ahLst/>
            <a:cxnLst/>
            <a:rect l="l" t="t" r="r" b="b"/>
            <a:pathLst>
              <a:path w="248920" h="360679">
                <a:moveTo>
                  <a:pt x="104513" y="360425"/>
                </a:moveTo>
                <a:lnTo>
                  <a:pt x="157853" y="350710"/>
                </a:lnTo>
                <a:lnTo>
                  <a:pt x="199763" y="321563"/>
                </a:lnTo>
                <a:lnTo>
                  <a:pt x="228623" y="267080"/>
                </a:lnTo>
                <a:lnTo>
                  <a:pt x="238660" y="227909"/>
                </a:lnTo>
                <a:lnTo>
                  <a:pt x="245483" y="180593"/>
                </a:lnTo>
                <a:lnTo>
                  <a:pt x="248769" y="133266"/>
                </a:lnTo>
                <a:lnTo>
                  <a:pt x="247197" y="94011"/>
                </a:lnTo>
                <a:lnTo>
                  <a:pt x="229481" y="38861"/>
                </a:lnTo>
                <a:lnTo>
                  <a:pt x="194143" y="9715"/>
                </a:lnTo>
                <a:lnTo>
                  <a:pt x="143375" y="0"/>
                </a:lnTo>
                <a:lnTo>
                  <a:pt x="115657" y="2428"/>
                </a:lnTo>
                <a:lnTo>
                  <a:pt x="68794" y="21859"/>
                </a:lnTo>
                <a:lnTo>
                  <a:pt x="33492" y="62293"/>
                </a:lnTo>
                <a:lnTo>
                  <a:pt x="10322" y="133159"/>
                </a:lnTo>
                <a:lnTo>
                  <a:pt x="3167" y="180593"/>
                </a:lnTo>
                <a:lnTo>
                  <a:pt x="0" y="227909"/>
                </a:lnTo>
                <a:lnTo>
                  <a:pt x="1833" y="267080"/>
                </a:lnTo>
                <a:lnTo>
                  <a:pt x="19931" y="321563"/>
                </a:lnTo>
                <a:lnTo>
                  <a:pt x="54506" y="350710"/>
                </a:lnTo>
                <a:lnTo>
                  <a:pt x="104513" y="360425"/>
                </a:lnTo>
                <a:close/>
              </a:path>
            </a:pathLst>
          </a:custGeom>
          <a:ln w="104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118092" y="4967477"/>
            <a:ext cx="285115" cy="467995"/>
          </a:xfrm>
          <a:custGeom>
            <a:avLst/>
            <a:gdLst/>
            <a:ahLst/>
            <a:cxnLst/>
            <a:rect l="l" t="t" r="r" b="b"/>
            <a:pathLst>
              <a:path w="285115" h="467995">
                <a:moveTo>
                  <a:pt x="235457" y="467867"/>
                </a:moveTo>
                <a:lnTo>
                  <a:pt x="208597" y="467867"/>
                </a:lnTo>
                <a:lnTo>
                  <a:pt x="181736" y="467867"/>
                </a:lnTo>
                <a:lnTo>
                  <a:pt x="154876" y="467867"/>
                </a:lnTo>
                <a:lnTo>
                  <a:pt x="128015" y="467867"/>
                </a:lnTo>
                <a:lnTo>
                  <a:pt x="133525" y="417575"/>
                </a:lnTo>
                <a:lnTo>
                  <a:pt x="138968" y="367283"/>
                </a:lnTo>
                <a:lnTo>
                  <a:pt x="144371" y="316991"/>
                </a:lnTo>
                <a:lnTo>
                  <a:pt x="149760" y="266699"/>
                </a:lnTo>
                <a:lnTo>
                  <a:pt x="155163" y="216407"/>
                </a:lnTo>
                <a:lnTo>
                  <a:pt x="160606" y="166115"/>
                </a:lnTo>
                <a:lnTo>
                  <a:pt x="166115" y="115823"/>
                </a:lnTo>
                <a:lnTo>
                  <a:pt x="139517" y="126265"/>
                </a:lnTo>
                <a:lnTo>
                  <a:pt x="103060" y="133635"/>
                </a:lnTo>
                <a:lnTo>
                  <a:pt x="56602" y="138005"/>
                </a:lnTo>
                <a:lnTo>
                  <a:pt x="0" y="139445"/>
                </a:lnTo>
                <a:lnTo>
                  <a:pt x="1273" y="124717"/>
                </a:lnTo>
                <a:lnTo>
                  <a:pt x="2762" y="110204"/>
                </a:lnTo>
                <a:lnTo>
                  <a:pt x="4393" y="95833"/>
                </a:lnTo>
                <a:lnTo>
                  <a:pt x="6095" y="81533"/>
                </a:lnTo>
                <a:lnTo>
                  <a:pt x="65513" y="78248"/>
                </a:lnTo>
                <a:lnTo>
                  <a:pt x="114763" y="68415"/>
                </a:lnTo>
                <a:lnTo>
                  <a:pt x="153735" y="52072"/>
                </a:lnTo>
                <a:lnTo>
                  <a:pt x="182319" y="29254"/>
                </a:lnTo>
                <a:lnTo>
                  <a:pt x="200405" y="0"/>
                </a:lnTo>
                <a:lnTo>
                  <a:pt x="221551" y="0"/>
                </a:lnTo>
                <a:lnTo>
                  <a:pt x="242696" y="0"/>
                </a:lnTo>
                <a:lnTo>
                  <a:pt x="263842" y="0"/>
                </a:lnTo>
                <a:lnTo>
                  <a:pt x="284987" y="0"/>
                </a:lnTo>
                <a:lnTo>
                  <a:pt x="279401" y="52043"/>
                </a:lnTo>
                <a:lnTo>
                  <a:pt x="273820" y="104043"/>
                </a:lnTo>
                <a:lnTo>
                  <a:pt x="268252" y="156012"/>
                </a:lnTo>
                <a:lnTo>
                  <a:pt x="262702" y="207962"/>
                </a:lnTo>
                <a:lnTo>
                  <a:pt x="257178" y="259905"/>
                </a:lnTo>
                <a:lnTo>
                  <a:pt x="251685" y="311855"/>
                </a:lnTo>
                <a:lnTo>
                  <a:pt x="246230" y="363824"/>
                </a:lnTo>
                <a:lnTo>
                  <a:pt x="240819" y="415824"/>
                </a:lnTo>
                <a:lnTo>
                  <a:pt x="235457" y="467867"/>
                </a:lnTo>
                <a:close/>
              </a:path>
            </a:pathLst>
          </a:custGeom>
          <a:ln w="104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569957" y="4967478"/>
            <a:ext cx="467995" cy="475615"/>
          </a:xfrm>
          <a:custGeom>
            <a:avLst/>
            <a:gdLst/>
            <a:ahLst/>
            <a:cxnLst/>
            <a:rect l="l" t="t" r="r" b="b"/>
            <a:pathLst>
              <a:path w="467995" h="475614">
                <a:moveTo>
                  <a:pt x="339090" y="226313"/>
                </a:moveTo>
                <a:lnTo>
                  <a:pt x="398645" y="248602"/>
                </a:lnTo>
                <a:lnTo>
                  <a:pt x="440055" y="275462"/>
                </a:lnTo>
                <a:lnTo>
                  <a:pt x="463176" y="306895"/>
                </a:lnTo>
                <a:lnTo>
                  <a:pt x="467868" y="342899"/>
                </a:lnTo>
                <a:lnTo>
                  <a:pt x="460914" y="371082"/>
                </a:lnTo>
                <a:lnTo>
                  <a:pt x="423291" y="418873"/>
                </a:lnTo>
                <a:lnTo>
                  <a:pt x="356187" y="455235"/>
                </a:lnTo>
                <a:lnTo>
                  <a:pt x="314896" y="466629"/>
                </a:lnTo>
                <a:lnTo>
                  <a:pt x="269319" y="473309"/>
                </a:lnTo>
                <a:lnTo>
                  <a:pt x="219456" y="475488"/>
                </a:lnTo>
                <a:lnTo>
                  <a:pt x="170056" y="473309"/>
                </a:lnTo>
                <a:lnTo>
                  <a:pt x="126015" y="466629"/>
                </a:lnTo>
                <a:lnTo>
                  <a:pt x="87546" y="455235"/>
                </a:lnTo>
                <a:lnTo>
                  <a:pt x="28717" y="419195"/>
                </a:lnTo>
                <a:lnTo>
                  <a:pt x="1285" y="371189"/>
                </a:lnTo>
                <a:lnTo>
                  <a:pt x="0" y="342899"/>
                </a:lnTo>
                <a:lnTo>
                  <a:pt x="12692" y="306895"/>
                </a:lnTo>
                <a:lnTo>
                  <a:pt x="42672" y="275462"/>
                </a:lnTo>
                <a:lnTo>
                  <a:pt x="89796" y="248602"/>
                </a:lnTo>
                <a:lnTo>
                  <a:pt x="153924" y="226313"/>
                </a:lnTo>
                <a:lnTo>
                  <a:pt x="106239" y="204144"/>
                </a:lnTo>
                <a:lnTo>
                  <a:pt x="73056" y="178688"/>
                </a:lnTo>
                <a:lnTo>
                  <a:pt x="54590" y="149804"/>
                </a:lnTo>
                <a:lnTo>
                  <a:pt x="51054" y="117347"/>
                </a:lnTo>
                <a:lnTo>
                  <a:pt x="57340" y="92880"/>
                </a:lnTo>
                <a:lnTo>
                  <a:pt x="90487" y="50803"/>
                </a:lnTo>
                <a:lnTo>
                  <a:pt x="149637" y="18323"/>
                </a:lnTo>
                <a:lnTo>
                  <a:pt x="226218" y="2012"/>
                </a:lnTo>
                <a:lnTo>
                  <a:pt x="270510" y="0"/>
                </a:lnTo>
                <a:lnTo>
                  <a:pt x="314372" y="2012"/>
                </a:lnTo>
                <a:lnTo>
                  <a:pt x="353377" y="8096"/>
                </a:lnTo>
                <a:lnTo>
                  <a:pt x="416814" y="32765"/>
                </a:lnTo>
                <a:lnTo>
                  <a:pt x="456057" y="70770"/>
                </a:lnTo>
                <a:lnTo>
                  <a:pt x="465582" y="117347"/>
                </a:lnTo>
                <a:lnTo>
                  <a:pt x="454711" y="149804"/>
                </a:lnTo>
                <a:lnTo>
                  <a:pt x="430053" y="178688"/>
                </a:lnTo>
                <a:lnTo>
                  <a:pt x="391537" y="204144"/>
                </a:lnTo>
                <a:lnTo>
                  <a:pt x="339090" y="226313"/>
                </a:lnTo>
                <a:close/>
              </a:path>
            </a:pathLst>
          </a:custGeom>
          <a:ln w="104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730740" y="5025389"/>
            <a:ext cx="195580" cy="139065"/>
          </a:xfrm>
          <a:custGeom>
            <a:avLst/>
            <a:gdLst/>
            <a:ahLst/>
            <a:cxnLst/>
            <a:rect l="l" t="t" r="r" b="b"/>
            <a:pathLst>
              <a:path w="195579" h="139064">
                <a:moveTo>
                  <a:pt x="88392" y="138684"/>
                </a:moveTo>
                <a:lnTo>
                  <a:pt x="133242" y="122551"/>
                </a:lnTo>
                <a:lnTo>
                  <a:pt x="166020" y="103917"/>
                </a:lnTo>
                <a:lnTo>
                  <a:pt x="186654" y="82855"/>
                </a:lnTo>
                <a:lnTo>
                  <a:pt x="195072" y="59436"/>
                </a:lnTo>
                <a:lnTo>
                  <a:pt x="195072" y="45993"/>
                </a:lnTo>
                <a:lnTo>
                  <a:pt x="160627" y="8679"/>
                </a:lnTo>
                <a:lnTo>
                  <a:pt x="102870" y="0"/>
                </a:lnTo>
                <a:lnTo>
                  <a:pt x="81153" y="988"/>
                </a:lnTo>
                <a:lnTo>
                  <a:pt x="29718" y="15240"/>
                </a:lnTo>
                <a:lnTo>
                  <a:pt x="2821" y="45993"/>
                </a:lnTo>
                <a:lnTo>
                  <a:pt x="0" y="59436"/>
                </a:lnTo>
                <a:lnTo>
                  <a:pt x="3417" y="83177"/>
                </a:lnTo>
                <a:lnTo>
                  <a:pt x="19335" y="104203"/>
                </a:lnTo>
                <a:lnTo>
                  <a:pt x="47684" y="122658"/>
                </a:lnTo>
                <a:lnTo>
                  <a:pt x="88392" y="138684"/>
                </a:lnTo>
                <a:close/>
              </a:path>
            </a:pathLst>
          </a:custGeom>
          <a:ln w="104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9679685" y="5225034"/>
            <a:ext cx="248920" cy="161290"/>
          </a:xfrm>
          <a:custGeom>
            <a:avLst/>
            <a:gdLst/>
            <a:ahLst/>
            <a:cxnLst/>
            <a:rect l="l" t="t" r="r" b="b"/>
            <a:pathLst>
              <a:path w="248920" h="161289">
                <a:moveTo>
                  <a:pt x="248411" y="85344"/>
                </a:moveTo>
                <a:lnTo>
                  <a:pt x="235553" y="49446"/>
                </a:lnTo>
                <a:lnTo>
                  <a:pt x="186594" y="19431"/>
                </a:lnTo>
                <a:lnTo>
                  <a:pt x="133349" y="0"/>
                </a:lnTo>
                <a:lnTo>
                  <a:pt x="102346" y="9715"/>
                </a:lnTo>
                <a:lnTo>
                  <a:pt x="53197" y="29146"/>
                </a:lnTo>
                <a:lnTo>
                  <a:pt x="20895" y="49446"/>
                </a:lnTo>
                <a:lnTo>
                  <a:pt x="0" y="85344"/>
                </a:lnTo>
                <a:lnTo>
                  <a:pt x="440" y="102060"/>
                </a:lnTo>
                <a:lnTo>
                  <a:pt x="28193" y="140208"/>
                </a:lnTo>
                <a:lnTo>
                  <a:pt x="65722" y="155638"/>
                </a:lnTo>
                <a:lnTo>
                  <a:pt x="115823" y="160782"/>
                </a:lnTo>
                <a:lnTo>
                  <a:pt x="142672" y="159496"/>
                </a:lnTo>
                <a:lnTo>
                  <a:pt x="189226" y="149209"/>
                </a:lnTo>
                <a:lnTo>
                  <a:pt x="224623" y="129492"/>
                </a:lnTo>
                <a:lnTo>
                  <a:pt x="248411" y="85344"/>
                </a:lnTo>
                <a:close/>
              </a:path>
            </a:pathLst>
          </a:custGeom>
          <a:ln w="104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36042" y="3022854"/>
            <a:ext cx="5289804" cy="253822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541264" y="2015489"/>
            <a:ext cx="4533899" cy="29489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5164" cy="75567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86967" y="390144"/>
            <a:ext cx="8812530" cy="10546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5873" y="605027"/>
            <a:ext cx="671322" cy="662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17720" y="3358134"/>
            <a:ext cx="5457443" cy="3810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085835" y="6232905"/>
            <a:ext cx="134620" cy="247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50" spc="-5">
                <a:latin typeface="Arial"/>
                <a:cs typeface="Arial"/>
              </a:rPr>
              <a:t>е</a:t>
            </a:r>
            <a:endParaRPr sz="15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6042" y="1511046"/>
            <a:ext cx="4517898" cy="33444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796292" y="1245400"/>
            <a:ext cx="718820" cy="820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6985">
              <a:lnSpc>
                <a:spcPct val="151700"/>
              </a:lnSpc>
            </a:pPr>
            <a:r>
              <a:rPr dirty="0" sz="1750">
                <a:latin typeface="Arial"/>
                <a:cs typeface="Arial"/>
              </a:rPr>
              <a:t>своего  </a:t>
            </a:r>
            <a:r>
              <a:rPr dirty="0" sz="1750" spc="5">
                <a:latin typeface="Arial"/>
                <a:cs typeface="Arial"/>
              </a:rPr>
              <a:t>стало</a:t>
            </a:r>
            <a:endParaRPr sz="17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37517" y="1245400"/>
            <a:ext cx="2013585" cy="820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75590">
              <a:lnSpc>
                <a:spcPct val="151700"/>
              </a:lnSpc>
            </a:pPr>
            <a:r>
              <a:rPr dirty="0" sz="1750">
                <a:latin typeface="Arial"/>
                <a:cs typeface="Arial"/>
              </a:rPr>
              <a:t>преобразования  </a:t>
            </a:r>
            <a:r>
              <a:rPr dirty="0" sz="1750" spc="5">
                <a:latin typeface="Arial"/>
                <a:cs typeface="Arial"/>
              </a:rPr>
              <a:t>руко</a:t>
            </a:r>
            <a:r>
              <a:rPr dirty="0" sz="1750" spc="-5">
                <a:latin typeface="Arial"/>
                <a:cs typeface="Arial"/>
              </a:rPr>
              <a:t>в</a:t>
            </a:r>
            <a:r>
              <a:rPr dirty="0" sz="1750" spc="5">
                <a:latin typeface="Arial"/>
                <a:cs typeface="Arial"/>
              </a:rPr>
              <a:t>одство</a:t>
            </a:r>
            <a:r>
              <a:rPr dirty="0" sz="1750" spc="-5">
                <a:latin typeface="Arial"/>
                <a:cs typeface="Arial"/>
              </a:rPr>
              <a:t>в</a:t>
            </a:r>
            <a:r>
              <a:rPr dirty="0" sz="1750" spc="5">
                <a:latin typeface="Arial"/>
                <a:cs typeface="Arial"/>
              </a:rPr>
              <a:t>аться</a:t>
            </a:r>
            <a:endParaRPr sz="17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05245" y="1245666"/>
            <a:ext cx="1370330" cy="1223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51600"/>
              </a:lnSpc>
              <a:tabLst>
                <a:tab pos="725170" algn="l"/>
              </a:tabLst>
            </a:pPr>
            <a:r>
              <a:rPr dirty="0" sz="1750" spc="5">
                <a:latin typeface="Arial"/>
                <a:cs typeface="Arial"/>
              </a:rPr>
              <a:t>На	</a:t>
            </a:r>
            <a:r>
              <a:rPr dirty="0" sz="1750">
                <a:latin typeface="Arial"/>
                <a:cs typeface="Arial"/>
              </a:rPr>
              <a:t>пути  </a:t>
            </a:r>
            <a:r>
              <a:rPr dirty="0" sz="1750" spc="-5">
                <a:latin typeface="Arial"/>
                <a:cs typeface="Arial"/>
              </a:rPr>
              <a:t>п</a:t>
            </a:r>
            <a:r>
              <a:rPr dirty="0" sz="1750">
                <a:latin typeface="Arial"/>
                <a:cs typeface="Arial"/>
              </a:rPr>
              <a:t>р</a:t>
            </a:r>
            <a:r>
              <a:rPr dirty="0" sz="1750" spc="5">
                <a:latin typeface="Arial"/>
                <a:cs typeface="Arial"/>
              </a:rPr>
              <a:t>ед</a:t>
            </a:r>
            <a:r>
              <a:rPr dirty="0" sz="1750" spc="-5">
                <a:latin typeface="Arial"/>
                <a:cs typeface="Arial"/>
              </a:rPr>
              <a:t>п</a:t>
            </a:r>
            <a:r>
              <a:rPr dirty="0" sz="1750">
                <a:latin typeface="Arial"/>
                <a:cs typeface="Arial"/>
              </a:rPr>
              <a:t>р</a:t>
            </a:r>
            <a:r>
              <a:rPr dirty="0" sz="1750" spc="5">
                <a:latin typeface="Arial"/>
                <a:cs typeface="Arial"/>
              </a:rPr>
              <a:t>иятие </a:t>
            </a:r>
            <a:r>
              <a:rPr dirty="0" sz="1750">
                <a:latin typeface="Arial"/>
                <a:cs typeface="Arial"/>
              </a:rPr>
              <a:t> </a:t>
            </a:r>
            <a:r>
              <a:rPr dirty="0" sz="1750" spc="5">
                <a:latin typeface="Arial"/>
                <a:cs typeface="Arial"/>
              </a:rPr>
              <a:t>принципами</a:t>
            </a:r>
            <a:endParaRPr sz="1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77333" y="2191801"/>
            <a:ext cx="2973705" cy="291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446530" algn="l"/>
              </a:tabLst>
            </a:pPr>
            <a:r>
              <a:rPr dirty="0" sz="1750">
                <a:latin typeface="Calibri"/>
                <a:cs typeface="Calibri"/>
              </a:rPr>
              <a:t>«</a:t>
            </a:r>
            <a:r>
              <a:rPr dirty="0" sz="1750">
                <a:latin typeface="Arial"/>
                <a:cs typeface="Arial"/>
              </a:rPr>
              <a:t>Народного	предприятия</a:t>
            </a:r>
            <a:r>
              <a:rPr dirty="0" sz="1750">
                <a:latin typeface="Calibri"/>
                <a:cs typeface="Calibri"/>
              </a:rPr>
              <a:t>».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05021" y="2458372"/>
            <a:ext cx="4445000" cy="832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51500"/>
              </a:lnSpc>
              <a:tabLst>
                <a:tab pos="480695" algn="l"/>
                <a:tab pos="2036445" algn="l"/>
                <a:tab pos="2714625" algn="l"/>
                <a:tab pos="3251835" algn="l"/>
              </a:tabLst>
            </a:pPr>
            <a:r>
              <a:rPr dirty="0" sz="1750" spc="5">
                <a:latin typeface="Arial"/>
                <a:cs typeface="Arial"/>
              </a:rPr>
              <a:t>На</a:t>
            </a:r>
            <a:r>
              <a:rPr dirty="0" sz="1750" spc="5">
                <a:latin typeface="Arial"/>
                <a:cs typeface="Arial"/>
              </a:rPr>
              <a:t>	</a:t>
            </a:r>
            <a:r>
              <a:rPr dirty="0" sz="1750" spc="5">
                <a:latin typeface="Arial"/>
                <a:cs typeface="Arial"/>
              </a:rPr>
              <a:t>сегодняшний</a:t>
            </a:r>
            <a:r>
              <a:rPr dirty="0" sz="1750" spc="5">
                <a:latin typeface="Arial"/>
                <a:cs typeface="Arial"/>
              </a:rPr>
              <a:t>	</a:t>
            </a:r>
            <a:r>
              <a:rPr dirty="0" sz="1750" spc="10">
                <a:latin typeface="Arial"/>
                <a:cs typeface="Arial"/>
              </a:rPr>
              <a:t>д</a:t>
            </a:r>
            <a:r>
              <a:rPr dirty="0" sz="1750" spc="5">
                <a:latin typeface="Arial"/>
                <a:cs typeface="Arial"/>
              </a:rPr>
              <a:t>ень</a:t>
            </a:r>
            <a:r>
              <a:rPr dirty="0" sz="1750">
                <a:latin typeface="Arial"/>
                <a:cs typeface="Arial"/>
              </a:rPr>
              <a:t>	</a:t>
            </a:r>
            <a:r>
              <a:rPr dirty="0" sz="1750">
                <a:latin typeface="Arial"/>
                <a:cs typeface="Arial"/>
              </a:rPr>
              <a:t>в</a:t>
            </a:r>
            <a:r>
              <a:rPr dirty="0" sz="1750" spc="5">
                <a:latin typeface="Arial"/>
                <a:cs typeface="Arial"/>
              </a:rPr>
              <a:t>се</a:t>
            </a:r>
            <a:r>
              <a:rPr dirty="0" sz="1750">
                <a:latin typeface="Arial"/>
                <a:cs typeface="Arial"/>
              </a:rPr>
              <a:t>	</a:t>
            </a:r>
            <a:r>
              <a:rPr dirty="0" sz="1750" spc="5">
                <a:latin typeface="Arial"/>
                <a:cs typeface="Arial"/>
              </a:rPr>
              <a:t>сотрудники </a:t>
            </a:r>
            <a:r>
              <a:rPr dirty="0" sz="1750">
                <a:latin typeface="Arial"/>
                <a:cs typeface="Arial"/>
              </a:rPr>
              <a:t> </a:t>
            </a:r>
            <a:r>
              <a:rPr dirty="0" sz="1750">
                <a:latin typeface="Arial"/>
                <a:cs typeface="Arial"/>
              </a:rPr>
              <a:t>завода  являются</a:t>
            </a:r>
            <a:r>
              <a:rPr dirty="0" sz="1750" spc="-300">
                <a:latin typeface="Arial"/>
                <a:cs typeface="Arial"/>
              </a:rPr>
              <a:t> </a:t>
            </a:r>
            <a:r>
              <a:rPr dirty="0" sz="1750">
                <a:latin typeface="Arial"/>
                <a:cs typeface="Arial"/>
              </a:rPr>
              <a:t>акционерами</a:t>
            </a:r>
            <a:r>
              <a:rPr dirty="0" sz="1750">
                <a:latin typeface="Calibri"/>
                <a:cs typeface="Calibri"/>
              </a:rPr>
              <a:t>.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9861" y="4533900"/>
            <a:ext cx="4635245" cy="25664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5164" cy="75567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86967" y="390144"/>
            <a:ext cx="8812530" cy="10546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24194" y="1344459"/>
            <a:ext cx="8789035" cy="1456055"/>
          </a:xfrm>
          <a:prstGeom prst="rect">
            <a:avLst/>
          </a:prstGeom>
        </p:spPr>
        <p:txBody>
          <a:bodyPr wrap="square" lIns="0" tIns="8445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665"/>
              </a:spcBef>
            </a:pPr>
            <a:r>
              <a:rPr dirty="0" sz="1750" spc="5">
                <a:latin typeface="Times New Roman"/>
                <a:cs typeface="Times New Roman"/>
              </a:rPr>
              <a:t>Распоряжением   Правительства   РФ   от   </a:t>
            </a:r>
            <a:r>
              <a:rPr dirty="0" sz="1750">
                <a:latin typeface="Times New Roman"/>
                <a:cs typeface="Times New Roman"/>
              </a:rPr>
              <a:t>20.08.2009   </a:t>
            </a:r>
            <a:r>
              <a:rPr dirty="0" sz="1750" spc="10">
                <a:latin typeface="Times New Roman"/>
                <a:cs typeface="Times New Roman"/>
              </a:rPr>
              <a:t>N   </a:t>
            </a:r>
            <a:r>
              <a:rPr dirty="0" sz="1750">
                <a:latin typeface="Times New Roman"/>
                <a:cs typeface="Times New Roman"/>
              </a:rPr>
              <a:t>1226-</a:t>
            </a:r>
            <a:r>
              <a:rPr dirty="0" sz="1750">
                <a:latin typeface="Times New Roman"/>
                <a:cs typeface="Times New Roman"/>
              </a:rPr>
              <a:t>р   </a:t>
            </a:r>
            <a:r>
              <a:rPr dirty="0" sz="1750">
                <a:latin typeface="Times New Roman"/>
                <a:cs typeface="Times New Roman"/>
              </a:rPr>
              <a:t>(</a:t>
            </a:r>
            <a:r>
              <a:rPr dirty="0" sz="1750">
                <a:latin typeface="Times New Roman"/>
                <a:cs typeface="Times New Roman"/>
              </a:rPr>
              <a:t>ред</a:t>
            </a:r>
            <a:r>
              <a:rPr dirty="0" sz="1750">
                <a:latin typeface="Times New Roman"/>
                <a:cs typeface="Times New Roman"/>
              </a:rPr>
              <a:t>.   </a:t>
            </a:r>
            <a:r>
              <a:rPr dirty="0" sz="1750" spc="5">
                <a:latin typeface="Times New Roman"/>
                <a:cs typeface="Times New Roman"/>
              </a:rPr>
              <a:t>от      </a:t>
            </a:r>
            <a:r>
              <a:rPr dirty="0" sz="1750" spc="350">
                <a:latin typeface="Times New Roman"/>
                <a:cs typeface="Times New Roman"/>
              </a:rPr>
              <a:t> </a:t>
            </a:r>
            <a:r>
              <a:rPr dirty="0" sz="1750" spc="5">
                <a:latin typeface="Times New Roman"/>
                <a:cs typeface="Times New Roman"/>
              </a:rPr>
              <a:t>15.11.2018)</a:t>
            </a:r>
            <a:endParaRPr sz="1750">
              <a:latin typeface="Times New Roman"/>
              <a:cs typeface="Times New Roman"/>
            </a:endParaRPr>
          </a:p>
          <a:p>
            <a:pPr algn="just" marL="12700" marR="6350">
              <a:lnSpc>
                <a:spcPct val="130100"/>
              </a:lnSpc>
              <a:spcBef>
                <a:spcPts val="25"/>
              </a:spcBef>
            </a:pPr>
            <a:r>
              <a:rPr dirty="0" sz="1950" spc="20">
                <a:latin typeface="Times New Roman"/>
                <a:cs typeface="Times New Roman"/>
              </a:rPr>
              <a:t>АО </a:t>
            </a:r>
            <a:r>
              <a:rPr dirty="0" sz="1950" spc="10">
                <a:latin typeface="Times New Roman"/>
                <a:cs typeface="Times New Roman"/>
              </a:rPr>
              <a:t>«</a:t>
            </a:r>
            <a:r>
              <a:rPr dirty="0" sz="1950" spc="10">
                <a:latin typeface="Times New Roman"/>
                <a:cs typeface="Times New Roman"/>
              </a:rPr>
              <a:t>Прогресс</a:t>
            </a:r>
            <a:r>
              <a:rPr dirty="0" sz="1950" spc="10">
                <a:latin typeface="Times New Roman"/>
                <a:cs typeface="Times New Roman"/>
              </a:rPr>
              <a:t>» </a:t>
            </a:r>
            <a:r>
              <a:rPr dirty="0" sz="1750">
                <a:latin typeface="Times New Roman"/>
                <a:cs typeface="Times New Roman"/>
              </a:rPr>
              <a:t>вошел </a:t>
            </a:r>
            <a:r>
              <a:rPr dirty="0" sz="1750" spc="5">
                <a:latin typeface="Times New Roman"/>
                <a:cs typeface="Times New Roman"/>
              </a:rPr>
              <a:t>в </a:t>
            </a:r>
            <a:r>
              <a:rPr dirty="0" sz="1750">
                <a:latin typeface="Times New Roman"/>
                <a:cs typeface="Times New Roman"/>
              </a:rPr>
              <a:t>перечень </a:t>
            </a:r>
            <a:r>
              <a:rPr dirty="0" sz="1750" spc="5">
                <a:latin typeface="Times New Roman"/>
                <a:cs typeface="Times New Roman"/>
              </a:rPr>
              <a:t>«</a:t>
            </a:r>
            <a:r>
              <a:rPr dirty="0" sz="1750" spc="5">
                <a:latin typeface="Times New Roman"/>
                <a:cs typeface="Times New Roman"/>
              </a:rPr>
              <a:t>стратегических организаций</a:t>
            </a:r>
            <a:r>
              <a:rPr dirty="0" sz="1750" spc="5">
                <a:latin typeface="Times New Roman"/>
                <a:cs typeface="Times New Roman"/>
              </a:rPr>
              <a:t>, </a:t>
            </a:r>
            <a:r>
              <a:rPr dirty="0" sz="1750" spc="5">
                <a:latin typeface="Times New Roman"/>
                <a:cs typeface="Times New Roman"/>
              </a:rPr>
              <a:t>а </a:t>
            </a:r>
            <a:r>
              <a:rPr dirty="0" sz="1750">
                <a:latin typeface="Times New Roman"/>
                <a:cs typeface="Times New Roman"/>
              </a:rPr>
              <a:t>также </a:t>
            </a:r>
            <a:r>
              <a:rPr dirty="0" sz="1750" spc="5">
                <a:latin typeface="Times New Roman"/>
                <a:cs typeface="Times New Roman"/>
              </a:rPr>
              <a:t>федеральных  </a:t>
            </a:r>
            <a:r>
              <a:rPr dirty="0" sz="1750" spc="5">
                <a:latin typeface="Times New Roman"/>
                <a:cs typeface="Times New Roman"/>
              </a:rPr>
              <a:t>органов исполнительной власти</a:t>
            </a:r>
            <a:r>
              <a:rPr dirty="0" sz="1750" spc="5">
                <a:latin typeface="Times New Roman"/>
                <a:cs typeface="Times New Roman"/>
              </a:rPr>
              <a:t>, </a:t>
            </a:r>
            <a:r>
              <a:rPr dirty="0" sz="1750" spc="5">
                <a:latin typeface="Times New Roman"/>
                <a:cs typeface="Times New Roman"/>
              </a:rPr>
              <a:t>обеспечивающих реализацию единой государственной  политики в отраслях экономики</a:t>
            </a:r>
            <a:r>
              <a:rPr dirty="0" sz="1750" spc="5">
                <a:latin typeface="Times New Roman"/>
                <a:cs typeface="Times New Roman"/>
              </a:rPr>
              <a:t>, </a:t>
            </a:r>
            <a:r>
              <a:rPr dirty="0" sz="1750" spc="5">
                <a:latin typeface="Times New Roman"/>
                <a:cs typeface="Times New Roman"/>
              </a:rPr>
              <a:t>в которых осуществляют деятельность </a:t>
            </a:r>
            <a:r>
              <a:rPr dirty="0" sz="1750">
                <a:latin typeface="Times New Roman"/>
                <a:cs typeface="Times New Roman"/>
              </a:rPr>
              <a:t>эти</a:t>
            </a:r>
            <a:r>
              <a:rPr dirty="0" sz="1750" spc="10">
                <a:latin typeface="Times New Roman"/>
                <a:cs typeface="Times New Roman"/>
              </a:rPr>
              <a:t> </a:t>
            </a:r>
            <a:r>
              <a:rPr dirty="0" sz="1750" spc="5">
                <a:latin typeface="Times New Roman"/>
                <a:cs typeface="Times New Roman"/>
              </a:rPr>
              <a:t>организации</a:t>
            </a:r>
            <a:r>
              <a:rPr dirty="0" sz="1750" spc="5">
                <a:latin typeface="Times New Roman"/>
                <a:cs typeface="Times New Roman"/>
              </a:rPr>
              <a:t>".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5873" y="605027"/>
            <a:ext cx="671322" cy="662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3682" y="2939033"/>
            <a:ext cx="9214866" cy="40858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5164" cy="75567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9733" y="397001"/>
            <a:ext cx="8819388" cy="1047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24503" y="1254310"/>
            <a:ext cx="4319905" cy="1781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48900"/>
              </a:lnSpc>
            </a:pPr>
            <a:r>
              <a:rPr dirty="0" sz="1550" spc="-5">
                <a:latin typeface="Calibri"/>
                <a:cs typeface="Calibri"/>
              </a:rPr>
              <a:t>АО </a:t>
            </a:r>
            <a:r>
              <a:rPr dirty="0" sz="1550" spc="-5">
                <a:latin typeface="Calibri"/>
                <a:cs typeface="Calibri"/>
              </a:rPr>
              <a:t>"</a:t>
            </a:r>
            <a:r>
              <a:rPr dirty="0" sz="1550" spc="-5">
                <a:latin typeface="Calibri"/>
                <a:cs typeface="Calibri"/>
              </a:rPr>
              <a:t>Протвинский Опытный завод </a:t>
            </a:r>
            <a:r>
              <a:rPr dirty="0" sz="1550" spc="-5">
                <a:latin typeface="Calibri"/>
                <a:cs typeface="Calibri"/>
              </a:rPr>
              <a:t>"</a:t>
            </a:r>
            <a:r>
              <a:rPr dirty="0" sz="1550" spc="-5">
                <a:latin typeface="Calibri"/>
                <a:cs typeface="Calibri"/>
              </a:rPr>
              <a:t>Прогресс</a:t>
            </a:r>
            <a:r>
              <a:rPr dirty="0" sz="1550" spc="-5">
                <a:latin typeface="Calibri"/>
                <a:cs typeface="Calibri"/>
              </a:rPr>
              <a:t>"  </a:t>
            </a:r>
            <a:r>
              <a:rPr dirty="0" sz="1550" spc="-5">
                <a:latin typeface="Calibri"/>
                <a:cs typeface="Calibri"/>
              </a:rPr>
              <a:t>является одним из градообразующих предприятий  г</a:t>
            </a:r>
            <a:r>
              <a:rPr dirty="0" sz="1550" spc="-5">
                <a:latin typeface="Calibri"/>
                <a:cs typeface="Calibri"/>
              </a:rPr>
              <a:t>. </a:t>
            </a:r>
            <a:r>
              <a:rPr dirty="0" sz="1550" spc="-5">
                <a:latin typeface="Calibri"/>
                <a:cs typeface="Calibri"/>
              </a:rPr>
              <a:t>Протвино</a:t>
            </a:r>
            <a:r>
              <a:rPr dirty="0" sz="1550" spc="-5">
                <a:latin typeface="Calibri"/>
                <a:cs typeface="Calibri"/>
              </a:rPr>
              <a:t>, </a:t>
            </a:r>
            <a:r>
              <a:rPr dirty="0" sz="1550" spc="-10">
                <a:latin typeface="Calibri"/>
                <a:cs typeface="Calibri"/>
              </a:rPr>
              <a:t>постоянно участвует </a:t>
            </a:r>
            <a:r>
              <a:rPr dirty="0" sz="1550" spc="-5">
                <a:latin typeface="Calibri"/>
                <a:cs typeface="Calibri"/>
              </a:rPr>
              <a:t>в </a:t>
            </a:r>
            <a:r>
              <a:rPr dirty="0" sz="1550" spc="-10">
                <a:latin typeface="Calibri"/>
                <a:cs typeface="Calibri"/>
              </a:rPr>
              <a:t>различных  </a:t>
            </a:r>
            <a:r>
              <a:rPr dirty="0" sz="1550" spc="-5">
                <a:latin typeface="Calibri"/>
                <a:cs typeface="Calibri"/>
              </a:rPr>
              <a:t>мероприятия города</a:t>
            </a:r>
            <a:r>
              <a:rPr dirty="0" sz="1550" spc="-5">
                <a:latin typeface="Calibri"/>
                <a:cs typeface="Calibri"/>
              </a:rPr>
              <a:t>, </a:t>
            </a:r>
            <a:r>
              <a:rPr dirty="0" sz="1550" spc="-5">
                <a:latin typeface="Calibri"/>
                <a:cs typeface="Calibri"/>
              </a:rPr>
              <a:t>оказывает спонсорскую  </a:t>
            </a:r>
            <a:r>
              <a:rPr dirty="0" sz="1550" spc="-10">
                <a:latin typeface="Calibri"/>
                <a:cs typeface="Calibri"/>
              </a:rPr>
              <a:t>помощь </a:t>
            </a:r>
            <a:r>
              <a:rPr dirty="0" sz="1550" spc="-5">
                <a:latin typeface="Calibri"/>
                <a:cs typeface="Calibri"/>
              </a:rPr>
              <a:t>муниципальным учреждениям</a:t>
            </a:r>
            <a:r>
              <a:rPr dirty="0" sz="1550" spc="290">
                <a:latin typeface="Calibri"/>
                <a:cs typeface="Calibri"/>
              </a:rPr>
              <a:t> </a:t>
            </a:r>
            <a:r>
              <a:rPr dirty="0" sz="1550" spc="-5">
                <a:latin typeface="Calibri"/>
                <a:cs typeface="Calibri"/>
              </a:rPr>
              <a:t>города</a:t>
            </a:r>
            <a:r>
              <a:rPr dirty="0" sz="1550" spc="-5">
                <a:latin typeface="Calibri"/>
                <a:cs typeface="Calibri"/>
              </a:rPr>
              <a:t>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5873" y="605027"/>
            <a:ext cx="671322" cy="662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158535" y="4665784"/>
            <a:ext cx="3564254" cy="2132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48900"/>
              </a:lnSpc>
            </a:pPr>
            <a:r>
              <a:rPr dirty="0" sz="1550" spc="-10">
                <a:latin typeface="Arial"/>
                <a:cs typeface="Arial"/>
              </a:rPr>
              <a:t>АО </a:t>
            </a:r>
            <a:r>
              <a:rPr dirty="0" sz="1550" spc="-5">
                <a:latin typeface="Calibri"/>
                <a:cs typeface="Calibri"/>
              </a:rPr>
              <a:t>"</a:t>
            </a:r>
            <a:r>
              <a:rPr dirty="0" sz="1550" spc="-5">
                <a:latin typeface="Arial"/>
                <a:cs typeface="Arial"/>
              </a:rPr>
              <a:t>Протвинский Опытный завод  </a:t>
            </a:r>
            <a:r>
              <a:rPr dirty="0" sz="1550" spc="-10">
                <a:latin typeface="Calibri"/>
                <a:cs typeface="Calibri"/>
              </a:rPr>
              <a:t>"</a:t>
            </a:r>
            <a:r>
              <a:rPr dirty="0" sz="1550" spc="-10">
                <a:latin typeface="Arial"/>
                <a:cs typeface="Arial"/>
              </a:rPr>
              <a:t>Прогресс</a:t>
            </a:r>
            <a:r>
              <a:rPr dirty="0" sz="1550" spc="-10">
                <a:latin typeface="Calibri"/>
                <a:cs typeface="Calibri"/>
              </a:rPr>
              <a:t>" </a:t>
            </a:r>
            <a:r>
              <a:rPr dirty="0" sz="1550" spc="-10">
                <a:latin typeface="Arial"/>
                <a:cs typeface="Arial"/>
              </a:rPr>
              <a:t>оказывает помощь</a:t>
            </a:r>
            <a:r>
              <a:rPr dirty="0" sz="1550" spc="-21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храмам</a:t>
            </a:r>
            <a:r>
              <a:rPr dirty="0" sz="1550" spc="-10">
                <a:latin typeface="Calibri"/>
                <a:cs typeface="Calibri"/>
              </a:rPr>
              <a:t>,  </a:t>
            </a:r>
            <a:r>
              <a:rPr dirty="0" sz="1550" spc="-10">
                <a:latin typeface="Arial"/>
                <a:cs typeface="Arial"/>
              </a:rPr>
              <a:t>Московскому областному  общественному благотворительному  фонду</a:t>
            </a:r>
            <a:r>
              <a:rPr dirty="0" sz="1550" spc="-10">
                <a:latin typeface="Calibri"/>
                <a:cs typeface="Calibri"/>
              </a:rPr>
              <a:t>, </a:t>
            </a:r>
            <a:r>
              <a:rPr dirty="0" sz="1550" spc="-10">
                <a:latin typeface="Arial"/>
                <a:cs typeface="Arial"/>
              </a:rPr>
              <a:t>материально поддерживает  хоккейную школу</a:t>
            </a:r>
            <a:r>
              <a:rPr dirty="0" sz="1550" spc="-21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города</a:t>
            </a:r>
            <a:r>
              <a:rPr dirty="0" sz="1550" spc="-10">
                <a:latin typeface="Calibri"/>
                <a:cs typeface="Calibri"/>
              </a:rPr>
              <a:t>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23865" y="1236725"/>
            <a:ext cx="4460748" cy="34175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30530" y="3055620"/>
            <a:ext cx="5669279" cy="39022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5164" cy="75567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2876" y="174498"/>
            <a:ext cx="9095993" cy="15186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5873" y="605027"/>
            <a:ext cx="671322" cy="662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42823" y="1412494"/>
            <a:ext cx="7844155" cy="867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50" spc="-5">
                <a:latin typeface="Arial"/>
                <a:cs typeface="Arial"/>
              </a:rPr>
              <a:t>- </a:t>
            </a:r>
            <a:r>
              <a:rPr dirty="0" sz="1550" spc="-10">
                <a:latin typeface="Arial"/>
                <a:cs typeface="Arial"/>
              </a:rPr>
              <a:t>коллектив завода представляет собой слаженную команду из </a:t>
            </a:r>
            <a:r>
              <a:rPr dirty="0" sz="1550" spc="-10">
                <a:latin typeface="Arial"/>
                <a:cs typeface="Arial"/>
              </a:rPr>
              <a:t>200</a:t>
            </a:r>
            <a:r>
              <a:rPr dirty="0" sz="1550" spc="-6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человек</a:t>
            </a:r>
            <a:r>
              <a:rPr dirty="0" sz="1550" spc="-10">
                <a:latin typeface="Calibri"/>
                <a:cs typeface="Calibri"/>
              </a:rPr>
              <a:t>;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1550" spc="-5">
                <a:latin typeface="Calibri"/>
                <a:cs typeface="Calibri"/>
              </a:rPr>
              <a:t>‐ </a:t>
            </a:r>
            <a:r>
              <a:rPr dirty="0" sz="1550" spc="-10">
                <a:latin typeface="Arial"/>
                <a:cs typeface="Arial"/>
              </a:rPr>
              <a:t>имеет </a:t>
            </a:r>
            <a:r>
              <a:rPr dirty="0" sz="1550" spc="-5">
                <a:latin typeface="Arial"/>
                <a:cs typeface="Arial"/>
              </a:rPr>
              <a:t>в </a:t>
            </a:r>
            <a:r>
              <a:rPr dirty="0" sz="1550" spc="-10">
                <a:latin typeface="Arial"/>
                <a:cs typeface="Arial"/>
              </a:rPr>
              <a:t>своем составе проектный блок</a:t>
            </a:r>
            <a:r>
              <a:rPr dirty="0" sz="1550" spc="-9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из более чем </a:t>
            </a:r>
            <a:r>
              <a:rPr dirty="0" sz="1550" spc="-10">
                <a:latin typeface="Arial"/>
                <a:cs typeface="Arial"/>
              </a:rPr>
              <a:t>30-</a:t>
            </a:r>
            <a:r>
              <a:rPr dirty="0" sz="1550" spc="-10">
                <a:latin typeface="Arial"/>
                <a:cs typeface="Arial"/>
              </a:rPr>
              <a:t>ти человек</a:t>
            </a:r>
            <a:r>
              <a:rPr dirty="0" sz="1550" spc="-10">
                <a:latin typeface="Calibri"/>
                <a:cs typeface="Calibri"/>
              </a:rPr>
              <a:t>;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dirty="0" sz="1550" spc="-5">
                <a:latin typeface="Calibri"/>
                <a:cs typeface="Calibri"/>
              </a:rPr>
              <a:t>‐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 spc="-10">
                <a:latin typeface="Arial"/>
                <a:cs typeface="Arial"/>
              </a:rPr>
              <a:t>обладает</a:t>
            </a:r>
            <a:r>
              <a:rPr dirty="0" sz="1550" spc="-9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45-</a:t>
            </a:r>
            <a:r>
              <a:rPr dirty="0" sz="1550" spc="-10">
                <a:latin typeface="Arial"/>
                <a:cs typeface="Arial"/>
              </a:rPr>
              <a:t>ти летним</a:t>
            </a:r>
            <a:r>
              <a:rPr dirty="0" sz="1550" spc="25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опытом</a:t>
            </a:r>
            <a:r>
              <a:rPr dirty="0" sz="1550" spc="-9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работы</a:t>
            </a:r>
            <a:r>
              <a:rPr dirty="0" sz="1550" spc="-95">
                <a:latin typeface="Arial"/>
                <a:cs typeface="Arial"/>
              </a:rPr>
              <a:t> </a:t>
            </a:r>
            <a:r>
              <a:rPr dirty="0" sz="1550" spc="-5">
                <a:latin typeface="Arial"/>
                <a:cs typeface="Arial"/>
              </a:rPr>
              <a:t>с</a:t>
            </a:r>
            <a:r>
              <a:rPr dirty="0" sz="1550" spc="-9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объектами</a:t>
            </a:r>
            <a:r>
              <a:rPr dirty="0" sz="1550" spc="-9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атомной</a:t>
            </a:r>
            <a:r>
              <a:rPr dirty="0" sz="1550" spc="-90">
                <a:latin typeface="Arial"/>
                <a:cs typeface="Arial"/>
              </a:rPr>
              <a:t> </a:t>
            </a:r>
            <a:r>
              <a:rPr dirty="0" sz="1550" spc="-5">
                <a:latin typeface="Arial"/>
                <a:cs typeface="Arial"/>
              </a:rPr>
              <a:t>и</a:t>
            </a:r>
            <a:r>
              <a:rPr dirty="0" sz="1550" spc="-9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тепловой</a:t>
            </a:r>
            <a:r>
              <a:rPr dirty="0" sz="1550" spc="-9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энергетики</a:t>
            </a:r>
            <a:r>
              <a:rPr dirty="0" sz="1550" spc="-10">
                <a:latin typeface="Calibri"/>
                <a:cs typeface="Calibri"/>
              </a:rPr>
              <a:t>;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5236" y="2263140"/>
            <a:ext cx="8753093" cy="49309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5164" cy="75567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2876" y="174498"/>
            <a:ext cx="9095993" cy="15186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5873" y="605027"/>
            <a:ext cx="671322" cy="662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45256" y="1263614"/>
            <a:ext cx="5855335" cy="1235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321945" indent="-635">
              <a:lnSpc>
                <a:spcPct val="129800"/>
              </a:lnSpc>
            </a:pPr>
            <a:r>
              <a:rPr dirty="0" sz="1550" spc="-5">
                <a:latin typeface="Calibri"/>
                <a:cs typeface="Calibri"/>
              </a:rPr>
              <a:t>‐ </a:t>
            </a:r>
            <a:r>
              <a:rPr dirty="0" sz="1550" spc="-10">
                <a:latin typeface="Arial"/>
                <a:cs typeface="Arial"/>
              </a:rPr>
              <a:t>имеет собственную аккредитованную электротехническую  лабораторию для испытаний электрооборудования классом  </a:t>
            </a:r>
            <a:r>
              <a:rPr dirty="0" sz="1550" spc="-5">
                <a:latin typeface="Arial"/>
                <a:cs typeface="Arial"/>
              </a:rPr>
              <a:t>напряжения</a:t>
            </a:r>
            <a:r>
              <a:rPr dirty="0" sz="1550" spc="-80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0,4-10</a:t>
            </a:r>
            <a:r>
              <a:rPr dirty="0" sz="1550" spc="-10">
                <a:latin typeface="Arial"/>
                <a:cs typeface="Arial"/>
              </a:rPr>
              <a:t>кВ</a:t>
            </a:r>
            <a:r>
              <a:rPr dirty="0" sz="1550" spc="-10">
                <a:latin typeface="Arial"/>
                <a:cs typeface="Arial"/>
              </a:rPr>
              <a:t>;</a:t>
            </a:r>
            <a:endParaRPr sz="1550">
              <a:latin typeface="Arial"/>
              <a:cs typeface="Arial"/>
            </a:endParaRPr>
          </a:p>
          <a:p>
            <a:pPr algn="just" marL="13335">
              <a:lnSpc>
                <a:spcPct val="100000"/>
              </a:lnSpc>
              <a:spcBef>
                <a:spcPts val="540"/>
              </a:spcBef>
            </a:pPr>
            <a:r>
              <a:rPr dirty="0" sz="1550" spc="-5">
                <a:latin typeface="Arial"/>
                <a:cs typeface="Arial"/>
              </a:rPr>
              <a:t>- </a:t>
            </a:r>
            <a:r>
              <a:rPr dirty="0" sz="1550" spc="-10">
                <a:latin typeface="Arial"/>
                <a:cs typeface="Arial"/>
              </a:rPr>
              <a:t>общая площадь производственных корпусов более </a:t>
            </a:r>
            <a:r>
              <a:rPr dirty="0" sz="1550" spc="-10">
                <a:latin typeface="Arial"/>
                <a:cs typeface="Arial"/>
              </a:rPr>
              <a:t>40</a:t>
            </a:r>
            <a:r>
              <a:rPr dirty="0" sz="1550" spc="-10">
                <a:latin typeface="Arial"/>
                <a:cs typeface="Arial"/>
              </a:rPr>
              <a:t>тыс</a:t>
            </a:r>
            <a:r>
              <a:rPr dirty="0" sz="1550" spc="-10">
                <a:latin typeface="Arial"/>
                <a:cs typeface="Arial"/>
              </a:rPr>
              <a:t>.</a:t>
            </a:r>
            <a:r>
              <a:rPr dirty="0" sz="1550" spc="-25">
                <a:latin typeface="Arial"/>
                <a:cs typeface="Arial"/>
              </a:rPr>
              <a:t> </a:t>
            </a:r>
            <a:r>
              <a:rPr dirty="0" sz="1550" spc="-5">
                <a:latin typeface="Arial"/>
                <a:cs typeface="Arial"/>
              </a:rPr>
              <a:t>м</a:t>
            </a:r>
            <a:r>
              <a:rPr dirty="0" sz="1550" spc="-5">
                <a:latin typeface="Arial"/>
                <a:cs typeface="Arial"/>
              </a:rPr>
              <a:t>2;</a:t>
            </a:r>
            <a:endParaRPr sz="15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04972" y="2423922"/>
            <a:ext cx="4157471" cy="27744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461759" y="1471422"/>
            <a:ext cx="3124200" cy="27881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332217" y="5224757"/>
            <a:ext cx="4765675" cy="2152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962660">
              <a:lnSpc>
                <a:spcPct val="131300"/>
              </a:lnSpc>
            </a:pPr>
            <a:r>
              <a:rPr dirty="0" sz="1550" spc="-5">
                <a:latin typeface="Calibri"/>
                <a:cs typeface="Calibri"/>
              </a:rPr>
              <a:t>‐ </a:t>
            </a:r>
            <a:r>
              <a:rPr dirty="0" sz="1550" spc="-10">
                <a:latin typeface="Arial"/>
                <a:cs typeface="Arial"/>
              </a:rPr>
              <a:t>обладает парком современных  высокопроизводительных станков </a:t>
            </a:r>
            <a:r>
              <a:rPr dirty="0" sz="1550" spc="-5">
                <a:latin typeface="Arial"/>
                <a:cs typeface="Arial"/>
              </a:rPr>
              <a:t>с</a:t>
            </a:r>
            <a:r>
              <a:rPr dirty="0" sz="1550" spc="-3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ЧПУ</a:t>
            </a:r>
            <a:r>
              <a:rPr dirty="0" sz="1550" spc="-10">
                <a:latin typeface="Arial"/>
                <a:cs typeface="Arial"/>
              </a:rPr>
              <a:t>;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1550" spc="-5">
                <a:latin typeface="Arial"/>
                <a:cs typeface="Arial"/>
              </a:rPr>
              <a:t>- </a:t>
            </a:r>
            <a:r>
              <a:rPr dirty="0" sz="1550" spc="-10">
                <a:latin typeface="Arial"/>
                <a:cs typeface="Arial"/>
              </a:rPr>
              <a:t>на предприятии внедрена </a:t>
            </a:r>
            <a:r>
              <a:rPr dirty="0" sz="1550" spc="-5">
                <a:latin typeface="Arial"/>
                <a:cs typeface="Arial"/>
              </a:rPr>
              <a:t>и </a:t>
            </a:r>
            <a:r>
              <a:rPr dirty="0" sz="1550" spc="-10">
                <a:latin typeface="Arial"/>
                <a:cs typeface="Arial"/>
              </a:rPr>
              <a:t>используется</a:t>
            </a:r>
            <a:r>
              <a:rPr dirty="0" sz="1550" spc="-15">
                <a:latin typeface="Arial"/>
                <a:cs typeface="Arial"/>
              </a:rPr>
              <a:t> </a:t>
            </a:r>
            <a:r>
              <a:rPr dirty="0" sz="1550" spc="-10">
                <a:latin typeface="Arial"/>
                <a:cs typeface="Arial"/>
              </a:rPr>
              <a:t>система</a:t>
            </a:r>
            <a:endParaRPr sz="1550">
              <a:latin typeface="Arial"/>
              <a:cs typeface="Arial"/>
            </a:endParaRPr>
          </a:p>
          <a:p>
            <a:pPr marL="12700" marR="172085">
              <a:lnSpc>
                <a:spcPct val="128800"/>
              </a:lnSpc>
            </a:pPr>
            <a:r>
              <a:rPr dirty="0" sz="1550" spc="-10">
                <a:latin typeface="Arial"/>
                <a:cs typeface="Arial"/>
              </a:rPr>
              <a:t>менеджмента качества </a:t>
            </a:r>
            <a:r>
              <a:rPr dirty="0" sz="1550" spc="-5">
                <a:latin typeface="Arial"/>
                <a:cs typeface="Arial"/>
              </a:rPr>
              <a:t>в </a:t>
            </a:r>
            <a:r>
              <a:rPr dirty="0" sz="1550" spc="-10">
                <a:latin typeface="Arial"/>
                <a:cs typeface="Arial"/>
              </a:rPr>
              <a:t>соответствии </a:t>
            </a:r>
            <a:r>
              <a:rPr dirty="0" sz="1550" spc="-5">
                <a:latin typeface="Arial"/>
                <a:cs typeface="Arial"/>
              </a:rPr>
              <a:t>с  </a:t>
            </a:r>
            <a:r>
              <a:rPr dirty="0" sz="1550" spc="-10">
                <a:latin typeface="Arial"/>
                <a:cs typeface="Arial"/>
              </a:rPr>
              <a:t>международным стандартом </a:t>
            </a:r>
            <a:r>
              <a:rPr dirty="0" sz="1550" spc="-15">
                <a:latin typeface="Arial"/>
                <a:cs typeface="Arial"/>
              </a:rPr>
              <a:t>ISO9001:2015,  </a:t>
            </a:r>
            <a:r>
              <a:rPr dirty="0" sz="1550" spc="-10">
                <a:latin typeface="Arial"/>
                <a:cs typeface="Arial"/>
              </a:rPr>
              <a:t>подтвержденная сертификатом</a:t>
            </a:r>
            <a:r>
              <a:rPr dirty="0" sz="1550" spc="-10">
                <a:latin typeface="Arial"/>
                <a:cs typeface="Arial"/>
              </a:rPr>
              <a:t>, </a:t>
            </a:r>
            <a:r>
              <a:rPr dirty="0" sz="1550" spc="-10">
                <a:latin typeface="Arial"/>
                <a:cs typeface="Arial"/>
              </a:rPr>
              <a:t>выданный  международной экспертная организацией</a:t>
            </a:r>
            <a:r>
              <a:rPr dirty="0" sz="1550" spc="-65">
                <a:latin typeface="Arial"/>
                <a:cs typeface="Arial"/>
              </a:rPr>
              <a:t> </a:t>
            </a:r>
            <a:r>
              <a:rPr dirty="0" sz="1550" spc="-5">
                <a:latin typeface="Arial"/>
                <a:cs typeface="Arial"/>
              </a:rPr>
              <a:t>DEKRA</a:t>
            </a:r>
            <a:endParaRPr sz="15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0539" y="4325873"/>
            <a:ext cx="3902201" cy="27934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91311" y="2424683"/>
            <a:ext cx="2705861" cy="23103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731252" y="3533394"/>
            <a:ext cx="1833372" cy="21617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174498"/>
            <a:ext cx="9632442" cy="1518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15873" y="605027"/>
            <a:ext cx="671322" cy="662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90283" y="1407320"/>
          <a:ext cx="2736215" cy="3876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6116"/>
              </a:tblGrid>
              <a:tr h="2239353">
                <a:tc>
                  <a:txBody>
                    <a:bodyPr/>
                    <a:lstStyle/>
                    <a:p>
                      <a:pPr marL="127000">
                        <a:lnSpc>
                          <a:spcPts val="2000"/>
                        </a:lnSpc>
                      </a:pPr>
                      <a:r>
                        <a:rPr dirty="0" sz="1950" spc="15">
                          <a:latin typeface="Arial"/>
                          <a:cs typeface="Arial"/>
                        </a:rPr>
                        <a:t>Комплектные</a:t>
                      </a:r>
                      <a:endParaRPr sz="1950">
                        <a:latin typeface="Arial"/>
                        <a:cs typeface="Arial"/>
                      </a:endParaRPr>
                    </a:p>
                    <a:p>
                      <a:pPr marL="127000" marR="119380">
                        <a:lnSpc>
                          <a:spcPct val="101800"/>
                        </a:lnSpc>
                      </a:pPr>
                      <a:r>
                        <a:rPr dirty="0" sz="1950" spc="10">
                          <a:latin typeface="Arial"/>
                          <a:cs typeface="Arial"/>
                        </a:rPr>
                        <a:t>распределительные  </a:t>
                      </a:r>
                      <a:r>
                        <a:rPr dirty="0" sz="1950" spc="10">
                          <a:latin typeface="Arial"/>
                          <a:cs typeface="Arial"/>
                        </a:rPr>
                        <a:t>устройства </a:t>
                      </a:r>
                      <a:r>
                        <a:rPr dirty="0" sz="1950" spc="15">
                          <a:latin typeface="Arial"/>
                          <a:cs typeface="Arial"/>
                        </a:rPr>
                        <a:t>защиты</a:t>
                      </a:r>
                      <a:r>
                        <a:rPr dirty="0" sz="195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50" spc="20">
                          <a:latin typeface="Arial"/>
                          <a:cs typeface="Arial"/>
                        </a:rPr>
                        <a:t>и  </a:t>
                      </a:r>
                      <a:r>
                        <a:rPr dirty="0" sz="1950" spc="15">
                          <a:latin typeface="Arial"/>
                          <a:cs typeface="Arial"/>
                        </a:rPr>
                        <a:t>автоматики </a:t>
                      </a:r>
                      <a:r>
                        <a:rPr dirty="0" sz="1950" spc="10">
                          <a:latin typeface="Arial"/>
                          <a:cs typeface="Arial"/>
                        </a:rPr>
                        <a:t>серии  </a:t>
                      </a:r>
                      <a:r>
                        <a:rPr dirty="0" sz="1950" spc="15">
                          <a:latin typeface="Arial"/>
                          <a:cs typeface="Arial"/>
                        </a:rPr>
                        <a:t>КРУЗА</a:t>
                      </a:r>
                      <a:r>
                        <a:rPr dirty="0" sz="195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50" spc="25">
                          <a:latin typeface="Arial"/>
                          <a:cs typeface="Arial"/>
                        </a:rPr>
                        <a:t>П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6371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9"/>
                        </a:spcBef>
                      </a:pPr>
                      <a:endParaRPr sz="2950">
                        <a:latin typeface="Times New Roman"/>
                        <a:cs typeface="Times New Roman"/>
                      </a:endParaRPr>
                    </a:p>
                    <a:p>
                      <a:pPr algn="just" marL="127635" marR="410209">
                        <a:lnSpc>
                          <a:spcPct val="101800"/>
                        </a:lnSpc>
                      </a:pPr>
                      <a:r>
                        <a:rPr dirty="0" sz="1950" spc="20">
                          <a:latin typeface="Arial"/>
                          <a:cs typeface="Arial"/>
                        </a:rPr>
                        <a:t>Щиты</a:t>
                      </a:r>
                      <a:r>
                        <a:rPr dirty="0" sz="195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50" spc="15">
                          <a:latin typeface="Arial"/>
                          <a:cs typeface="Arial"/>
                        </a:rPr>
                        <a:t>постоянного  </a:t>
                      </a:r>
                      <a:r>
                        <a:rPr dirty="0" sz="1950" spc="10">
                          <a:latin typeface="Arial"/>
                          <a:cs typeface="Arial"/>
                        </a:rPr>
                        <a:t>тока </a:t>
                      </a:r>
                      <a:r>
                        <a:rPr dirty="0" sz="1950" spc="15">
                          <a:latin typeface="Arial Unicode MS"/>
                          <a:cs typeface="Arial Unicode MS"/>
                        </a:rPr>
                        <a:t>=110</a:t>
                      </a:r>
                      <a:r>
                        <a:rPr dirty="0" sz="1950" spc="15">
                          <a:latin typeface="Arial"/>
                          <a:cs typeface="Arial"/>
                        </a:rPr>
                        <a:t>В</a:t>
                      </a:r>
                      <a:r>
                        <a:rPr dirty="0" sz="1950" spc="15">
                          <a:latin typeface="Arial Unicode MS"/>
                          <a:cs typeface="Arial Unicode MS"/>
                        </a:rPr>
                        <a:t>,</a:t>
                      </a:r>
                      <a:r>
                        <a:rPr dirty="0" sz="1950" spc="-7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950" spc="15">
                          <a:latin typeface="Arial Unicode MS"/>
                          <a:cs typeface="Arial Unicode MS"/>
                        </a:rPr>
                        <a:t>=220</a:t>
                      </a:r>
                      <a:r>
                        <a:rPr dirty="0" sz="1950" spc="15">
                          <a:latin typeface="Arial"/>
                          <a:cs typeface="Arial"/>
                        </a:rPr>
                        <a:t>В  </a:t>
                      </a:r>
                      <a:r>
                        <a:rPr dirty="0" sz="1950" spc="15">
                          <a:latin typeface="Arial"/>
                          <a:cs typeface="Arial"/>
                        </a:rPr>
                        <a:t>серии </a:t>
                      </a:r>
                      <a:r>
                        <a:rPr dirty="0" sz="1950" spc="20">
                          <a:latin typeface="Arial Unicode MS"/>
                          <a:cs typeface="Arial Unicode MS"/>
                        </a:rPr>
                        <a:t>CDCP</a:t>
                      </a:r>
                      <a:r>
                        <a:rPr dirty="0" sz="1950" spc="-85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dirty="0" sz="1950" spc="10">
                          <a:latin typeface="Arial Unicode MS"/>
                          <a:cs typeface="Arial Unicode MS"/>
                        </a:rPr>
                        <a:t>8000</a:t>
                      </a:r>
                      <a:endParaRPr sz="195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6873240" y="1330452"/>
            <a:ext cx="912114" cy="28361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132064" y="1319022"/>
            <a:ext cx="1116329" cy="28567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02985" y="1330451"/>
            <a:ext cx="850392" cy="28361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768089" y="1319022"/>
            <a:ext cx="1527098" cy="28567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91839" y="4254246"/>
            <a:ext cx="6216395" cy="29298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174498"/>
            <a:ext cx="9632442" cy="1518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15873" y="605027"/>
            <a:ext cx="671322" cy="662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90283" y="1407320"/>
          <a:ext cx="3816985" cy="4070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6484"/>
              </a:tblGrid>
              <a:tr h="1881702">
                <a:tc>
                  <a:txBody>
                    <a:bodyPr/>
                    <a:lstStyle/>
                    <a:p>
                      <a:pPr marL="127000">
                        <a:lnSpc>
                          <a:spcPts val="2000"/>
                        </a:lnSpc>
                      </a:pPr>
                      <a:r>
                        <a:rPr dirty="0" sz="1950" spc="15">
                          <a:latin typeface="Arial"/>
                          <a:cs typeface="Arial"/>
                        </a:rPr>
                        <a:t>Комплектные</a:t>
                      </a:r>
                      <a:endParaRPr sz="1950">
                        <a:latin typeface="Arial"/>
                        <a:cs typeface="Arial"/>
                      </a:endParaRPr>
                    </a:p>
                    <a:p>
                      <a:pPr marL="127000" marR="500380">
                        <a:lnSpc>
                          <a:spcPct val="101800"/>
                        </a:lnSpc>
                      </a:pPr>
                      <a:r>
                        <a:rPr dirty="0" sz="1950" spc="15">
                          <a:latin typeface="Arial"/>
                          <a:cs typeface="Arial"/>
                        </a:rPr>
                        <a:t>трансформаторные  </a:t>
                      </a:r>
                      <a:r>
                        <a:rPr dirty="0" sz="1950" spc="15">
                          <a:latin typeface="Arial"/>
                          <a:cs typeface="Arial"/>
                        </a:rPr>
                        <a:t>подстанции </a:t>
                      </a:r>
                      <a:r>
                        <a:rPr dirty="0" sz="1950" spc="15">
                          <a:latin typeface="Arial"/>
                          <a:cs typeface="Arial"/>
                        </a:rPr>
                        <a:t>блочно</a:t>
                      </a:r>
                      <a:r>
                        <a:rPr dirty="0" sz="1950" spc="15">
                          <a:latin typeface="Arial Unicode MS"/>
                          <a:cs typeface="Arial Unicode MS"/>
                        </a:rPr>
                        <a:t>-  </a:t>
                      </a:r>
                      <a:r>
                        <a:rPr dirty="0" sz="1950" spc="15">
                          <a:latin typeface="Arial"/>
                          <a:cs typeface="Arial"/>
                        </a:rPr>
                        <a:t>модульного </a:t>
                      </a:r>
                      <a:r>
                        <a:rPr dirty="0" sz="1950" spc="15">
                          <a:latin typeface="Arial"/>
                          <a:cs typeface="Arial"/>
                        </a:rPr>
                        <a:t>исполнения</a:t>
                      </a:r>
                      <a:r>
                        <a:rPr dirty="0" sz="195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50" spc="15">
                          <a:latin typeface="Arial"/>
                          <a:cs typeface="Arial"/>
                        </a:rPr>
                        <a:t>на  </a:t>
                      </a:r>
                      <a:r>
                        <a:rPr dirty="0" sz="1950" spc="15">
                          <a:latin typeface="Arial"/>
                          <a:cs typeface="Arial"/>
                        </a:rPr>
                        <a:t>базе </a:t>
                      </a:r>
                      <a:r>
                        <a:rPr dirty="0" sz="1950" spc="15">
                          <a:latin typeface="Arial"/>
                          <a:cs typeface="Arial"/>
                        </a:rPr>
                        <a:t>шкафов </a:t>
                      </a:r>
                      <a:r>
                        <a:rPr dirty="0" sz="1950" spc="15">
                          <a:latin typeface="Arial"/>
                          <a:cs typeface="Arial"/>
                        </a:rPr>
                        <a:t>КРУЗА</a:t>
                      </a:r>
                      <a:r>
                        <a:rPr dirty="0" sz="195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50" spc="25">
                          <a:latin typeface="Arial"/>
                          <a:cs typeface="Arial"/>
                        </a:rPr>
                        <a:t>П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21882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127635" marR="119380">
                        <a:lnSpc>
                          <a:spcPct val="101899"/>
                        </a:lnSpc>
                        <a:tabLst>
                          <a:tab pos="1433195" algn="l"/>
                        </a:tabLst>
                      </a:pPr>
                      <a:r>
                        <a:rPr dirty="0" sz="1950" spc="20">
                          <a:latin typeface="Arial"/>
                          <a:cs typeface="Arial"/>
                        </a:rPr>
                        <a:t>Шкафы </a:t>
                      </a:r>
                      <a:r>
                        <a:rPr dirty="0" sz="1950" spc="10">
                          <a:latin typeface="Arial"/>
                          <a:cs typeface="Arial"/>
                        </a:rPr>
                        <a:t>оперативного </a:t>
                      </a:r>
                      <a:r>
                        <a:rPr dirty="0" sz="1950" spc="15">
                          <a:latin typeface="Arial"/>
                          <a:cs typeface="Arial"/>
                        </a:rPr>
                        <a:t>тока  </a:t>
                      </a:r>
                      <a:r>
                        <a:rPr dirty="0" sz="1950" spc="15">
                          <a:latin typeface="Arial"/>
                          <a:cs typeface="Arial"/>
                        </a:rPr>
                        <a:t>серии </a:t>
                      </a:r>
                      <a:r>
                        <a:rPr dirty="0" sz="1950" spc="15">
                          <a:latin typeface="Arial"/>
                          <a:cs typeface="Arial"/>
                        </a:rPr>
                        <a:t>ШУОТ</a:t>
                      </a:r>
                      <a:r>
                        <a:rPr dirty="0" sz="1950" spc="15">
                          <a:latin typeface="Arial Unicode MS"/>
                          <a:cs typeface="Arial Unicode MS"/>
                        </a:rPr>
                        <a:t>, </a:t>
                      </a:r>
                      <a:r>
                        <a:rPr dirty="0" sz="1950" spc="10">
                          <a:latin typeface="Arial"/>
                          <a:cs typeface="Arial"/>
                        </a:rPr>
                        <a:t>аккумуляторные  </a:t>
                      </a:r>
                      <a:r>
                        <a:rPr dirty="0" sz="1950" spc="15">
                          <a:latin typeface="Arial"/>
                          <a:cs typeface="Arial"/>
                        </a:rPr>
                        <a:t>шкафы</a:t>
                      </a:r>
                      <a:r>
                        <a:rPr dirty="0" sz="1950" spc="15">
                          <a:latin typeface="Arial Unicode MS"/>
                          <a:cs typeface="Arial Unicode MS"/>
                        </a:rPr>
                        <a:t>, </a:t>
                      </a:r>
                      <a:r>
                        <a:rPr dirty="0" sz="1950" spc="15">
                          <a:latin typeface="Arial"/>
                          <a:cs typeface="Arial"/>
                        </a:rPr>
                        <a:t>модульные </a:t>
                      </a:r>
                      <a:r>
                        <a:rPr dirty="0" sz="1950" spc="10">
                          <a:latin typeface="Arial"/>
                          <a:cs typeface="Arial"/>
                        </a:rPr>
                        <a:t>источники  </a:t>
                      </a:r>
                      <a:r>
                        <a:rPr dirty="0" sz="1950" spc="10">
                          <a:latin typeface="Arial"/>
                          <a:cs typeface="Arial"/>
                        </a:rPr>
                        <a:t>бесперебойного </a:t>
                      </a:r>
                      <a:r>
                        <a:rPr dirty="0" sz="1950" spc="10">
                          <a:latin typeface="Arial"/>
                          <a:cs typeface="Arial"/>
                        </a:rPr>
                        <a:t>питания  </a:t>
                      </a:r>
                      <a:r>
                        <a:rPr dirty="0" sz="1950" spc="10">
                          <a:latin typeface="Arial Unicode MS"/>
                          <a:cs typeface="Arial Unicode MS"/>
                        </a:rPr>
                        <a:t>220/380 </a:t>
                      </a:r>
                      <a:r>
                        <a:rPr dirty="0" sz="1950" spc="15">
                          <a:latin typeface="Arial"/>
                          <a:cs typeface="Arial"/>
                        </a:rPr>
                        <a:t>на </a:t>
                      </a:r>
                      <a:r>
                        <a:rPr dirty="0" sz="1950" spc="15">
                          <a:latin typeface="Arial"/>
                          <a:cs typeface="Arial"/>
                        </a:rPr>
                        <a:t>системных  </a:t>
                      </a:r>
                      <a:r>
                        <a:rPr dirty="0" sz="1950" spc="15">
                          <a:latin typeface="Arial"/>
                          <a:cs typeface="Arial"/>
                        </a:rPr>
                        <a:t>решениях</a:t>
                      </a:r>
                      <a:r>
                        <a:rPr dirty="0" sz="1950" spc="15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950" spc="15">
                          <a:latin typeface="Arial Unicode MS"/>
                          <a:cs typeface="Arial Unicode MS"/>
                        </a:rPr>
                        <a:t>Socomec</a:t>
                      </a:r>
                      <a:endParaRPr sz="1950">
                        <a:latin typeface="Arial Unicode MS"/>
                        <a:cs typeface="Arial Unicode MS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4640579" y="1240535"/>
            <a:ext cx="5017008" cy="2298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24350" y="3538728"/>
            <a:ext cx="4997195" cy="31485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439911" y="5186172"/>
            <a:ext cx="1227937" cy="20185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ПК</dc:creator>
  <dc:title>Слайд 1</dc:title>
  <dcterms:created xsi:type="dcterms:W3CDTF">2018-12-04T09:30:12Z</dcterms:created>
  <dcterms:modified xsi:type="dcterms:W3CDTF">2018-12-04T09:30:12Z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2018-11-30T00:00:00Z</vt:filetime>
  </property>
  <property fmtid="{D5CDD505-2E9C-101B-9397-08002B2CF9AE}" pid="3" name="Creator">
    <vt:lpwstr>Acrobat PDFMaker 9.1 для PowerPoint</vt:lpwstr>
  </property>
  <property fmtid="{D5CDD505-2E9C-101B-9397-08002B2CF9AE}" pid="4" name="LastSaved">
    <vt:filetime>2018-12-04T00:00:00Z</vt:filetime>
  </property>
</Properties>
</file>